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4: Nutrition Physical Activity and Sleep
Session focus: Follow nutrition, physical activity, and sleep from deficiency-disease detective work to today's lifestyle sciences, and learn to read lifestyle claims critically.
How to use this deck: each slide shows what students see on the board; these speaker notes hold the timings, facilitator talking points, model answers, and answer keys. Students completed the Lesson 4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A defensible operational definition fixes threshold (150 min/week), instrument (self-report item), and window (past 7 days); its main misclassification is over-reporting of socially desirable activity and exclusion of non-leisure activity such as occupational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Operationalise 'poor sleep'] Write a measurable definition of 'poor sleep' using ONE of the two items, state the threshold, instrument, and recall window, and name two sources of misclassification (one false positive, one false negative). Then classify the shift worker under your chosen item and say whether it is correct.
Solution: Model answer using Item A (self-report, past month, under 6 hours = poor sleep). Threshold: under 6 hours average/night. Instrument: a single self-report question. Window: past month, which smooths over night-to-night variation. False positive: a respondent who underestimates their sleep (people routinely report less sleep than objective measures show) gets labelled a poor sleeper when they are not. False negative: someone with severely fragmented but long time-in-bed reports 7 hours and is missed, because the item captures duration only, not quality or awakenings. The shift worker reports her typical 7 hours under Item A and is correctly classified as NOT a poor sleeper. Under Item B (single-night actigraphy), the same worker records 4 hours because of lab anxiety and is misclassified as a poor sleeper, a false positive driven by the first-night effect and by measuring one atypical night rather than her habitual pattern. Strong answers note that Item B is objectively more accurate per night but, measured for only one night, has worse validity for habitual sleep than the month-averaged self-report, illustrating that a 'better' instrument is not automatically a better operationalisation.
[Practice 2: A leading question inflates an exposure] Identify what is wrong with this operationalisation, explain in one or two sentences why it produces such a high prevalence of 'active', and rewrite the item into a defensible measurable definition with a threshold, instrument, and recall window.
Solution: The item is a leading (acquiescence-prone) question that conflates intention ('you try to') with behaviour and signals the socially desirable answer, so respondents agree regardless of actual activity; this is why 88% say Yes against an objective 20%, a large non-differential-leaning over-classification that would bias most associations toward the null. A defensible rewrite: 'During the past 7 days, on how many days did you do at least 30 minutes of moderate physical activity such as brisk walking?' with 'active' defined as 5 or more such days (about 150 min/week). This fixes a threshold (&gt;=5 days / ~150 min), an instrument (a neutral behavioural self-report item), and a recall window (past 7 days), and asks about behaviour rather than intention. Full-credit answers name the leading-question/acquiescence problem AND supply all three required parts in the rewrite.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4 and read the milestone aloud.
  2. Students apply the lifestyle lens to their topic, or document a non-fit and use an alternative route.
  3. Circulate and ask each student to operationalise one exposure relevant to their topic.
  4. Mini-conference prompt: 'What is the single best data source for this exposure, and how will it misclassify people?'
SOURCE: Refer to the term-project document (Part 2, Week 4) for the brief, rubric, and non-fit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lifestyle exposure for your topic and its best data source. Complete the Lesson 5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match each disease to its missing nutrient and, if they can, how the link was found (three minutes).
  2. Reveal with the notes and highlight one early experiment.
WHAT TO SURFACE (say this):
  - Scurvy and vitamin C; beriberi and thiamine; pellagra and niacin; rickets and vitamin D.
  - James Lind's 1747 scurvy trial gave sailors different treatments and is an early controlled comparison: the citrus group recovered.
  - These founding cases show the logic of a comparison group long before modern statistics.
Set-up: Slide listing scurvy, beriberi, pellagra, rickets.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Mini case, groups   |   Materials: A short summary of Lind's scurvy comparison (six pairs of sailors, six treatments, citrus group recovers).
RUN IT:
  1. Groups identify what makes this a near-experiment and what is missing by modern standards (six minutes).
  2. Groups name the comparison and the weakness (tiny sample, no randomisation, no blinding).
  3. Connect to the idea that a clear comparison can reveal a cause even with crude methods.
FACILITATOR TALKING POINTS:
  - He held conditions similar and varied only the treatment across groups: the essence of a controlled comparison.
  - Missing by modern standards: randomisation, blinding, a sample big enough to rule out chance.
  - Still, a strong, immediate effect in a clean comparison is persuasive, which is why founding cases matter.
Close: Students note the comparison logic for their own topic's evidence.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Rating, pairs   |   Materials: Three popular claims on a slide (for example 'eating after 8pm causes weight gain', 'everyone needs eight hours of sleep', 'walking 10,000 steps is the health threshold').
RUN IT:
  1. Pairs rate each claim well-supported, shaky, or overstated and say what evidence would settle it (six minutes).
  2. Pairs report; you supply the current state of evidence.
  3. Name why lifestyle findings are so often reversed.
FACILITATOR TALKING POINTS:
  - The 10,000-steps figure began as a marketing number, not a finding; benefits accrue well below it.
  - Sleep needs vary; 'eight hours for everyone' is a population average, not an individual prescription.
  - Lifestyle findings flip because they rest on observational self-report data riddled with confounding (healthy-user effects) and measurement error.
Close: Students note one overstated claim in their own topic area.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do nutrition findings reverse so often (coffee good then bad)?
A. Most rest on observational data with self-reported intake and heavy confounding: people who drink coffee or eat 'healthy' foods differ in many ways. Small real effects plus measurement error plus many studies guarantee some will conflict. Weigh the totality, not the latest headline.
Q2. What is dose-response and why does it matter?
A. A dose-response relationship means more exposure yields more effect (or a clear curve). It is one of the stronger hints of causation because chance and simple confounding less often produce a consistent gradient. Its absence weakens a causal claim.
Q3. Isn't 'correlation is not causation' the end of the story for lifestyle research?
A. It is the start. Lifestyle science gets at causation through dose-response, biological plausibility, consistency across populations, and, where possible, trials. The slogan warns against naive leaps; it does not forbid careful causal reasoning.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search for) containing: (a) a four-part operationalisation template, (b) a worked example for 'physically active', and (c) two short scenario excerpts describing how a survey question was actually answered by real respondents. Everything needed is on the handout.
WHAT GOOD WORK LOOKS LIKE:
Strong work always supplies all three required parts (threshold, instrument, recall window) and then names concrete, mechanism-level misclassification rather than a vague 'people might lie'. Good answers distinguish a false positive (over-reporting socially desirable activity; underestimating one's own sleep; a leading question) from a false negative (occupational activity excluded by a leisure-only item; a single atypical night; quality missed by a duration-only item), and at least gesture at whether the error is non-differential (toward the null) or differential. Common errors to correct: leaving 'active' or 'poor sleep' undefined with no number; naming an instrument but no recall window; assuming an objective device (one-night actigraphy) is automatically superior to a well-chosen self-report; and treating misclassification as a minor footnote rather than error built in before any analysis. The two practice items are self-contained and have unambiguous deciding points (the lab-anxiety night for Practice 1; the leading-question wording for Practice 2).
Debrief: Land the rule in one line: operationalisation is where measurement error is born, because the threshold, instrument, and recall window you pick decide who gets misclassified before a single statistic is run.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4</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Nutrition Physical Activity and Sleep</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Follow nutrition, physical activity, and sleep from deficiency-disease detective work to today's lifestyle sciences, and learn to read lifestyle claims critically.</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4</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Operationalise a lifestyle exposure  (continued)</a:t>
            </a:r>
            <a:endParaRPr lang="en-US" sz="2400" dirty="0"/>
          </a:p>
        </p:txBody>
      </p:sp>
      <p:sp>
        <p:nvSpPr>
          <p:cNvPr id="6" name="Text 4"/>
          <p:cNvSpPr/>
          <p:nvPr/>
        </p:nvSpPr>
        <p:spPr>
          <a:xfrm>
            <a:off x="566928" y="1316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resulting binary classification: who counts as exposed and who counts as unexposed under your definition.</a:t>
            </a:r>
            <a:endParaRPr lang="en-US" sz="1350" dirty="0"/>
          </a:p>
        </p:txBody>
      </p:sp>
      <p:sp>
        <p:nvSpPr>
          <p:cNvPr id="7" name="Text 5"/>
          <p:cNvSpPr/>
          <p:nvPr/>
        </p:nvSpPr>
        <p:spPr>
          <a:xfrm>
            <a:off x="566928" y="18745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one source of over-reporting or false-positive misclassification (people the definition wrongly labels as exposed) and explain the mechanism in one sentence.</a:t>
            </a:r>
            <a:endParaRPr lang="en-US" sz="1350" dirty="0"/>
          </a:p>
        </p:txBody>
      </p:sp>
      <p:sp>
        <p:nvSpPr>
          <p:cNvPr id="8" name="Text 6"/>
          <p:cNvSpPr/>
          <p:nvPr/>
        </p:nvSpPr>
        <p:spPr>
          <a:xfrm>
            <a:off x="566928" y="26517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one source of under-reporting or false-negative misclassification (people the definition wrongly labels as unexposed) and explain the mechanism in one sentence.</a:t>
            </a:r>
            <a:endParaRPr lang="en-US" sz="1350" dirty="0"/>
          </a:p>
        </p:txBody>
      </p:sp>
      <p:sp>
        <p:nvSpPr>
          <p:cNvPr id="9" name="Text 7"/>
          <p:cNvSpPr/>
          <p:nvPr/>
        </p:nvSpPr>
        <p:spPr>
          <a:xfrm>
            <a:off x="566928" y="342900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whether you expect the misclassification to be roughly the same in cases and controls (non-differential, biases toward the null) or different between them (differential, biases in an unpredictable direction).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Operationalise a lifestyle exposure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two respondent scenario excerpts on the handout and decide how each person would be classified by your definition, and whether that classification is correct.</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Operationalising 'physically active'</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survey wants a single yes/no variable for 'physically active'. The proposed item is the standard guideline: at least 150 minutes of moderate-intensity activity per week, self-reported, recalled over the past 7 days. Respondent 1 walks briskly 30 minutes on 6 days but, asked to recall, rounds up and reports daily gym sessions. Respondent 2 does heavy warehouse labour 40 hours a week but reports 'no exercise' because she pictures only leisure-time sport.</a:t>
            </a:r>
            <a:endParaRPr lang="en-US" sz="1250" dirty="0"/>
          </a:p>
        </p:txBody>
      </p:sp>
      <p:sp>
        <p:nvSpPr>
          <p:cNvPr id="10" name="Text 7"/>
          <p:cNvSpPr/>
          <p:nvPr/>
        </p:nvSpPr>
        <p:spPr>
          <a:xfrm>
            <a:off x="566928" y="31231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Threshold: at least 150 minutes/week of moderate activity is the cut-point; below it the person is classified unexposed, at or above it exposed.</a:t>
            </a:r>
            <a:endParaRPr lang="en-US" sz="1250" dirty="0"/>
          </a:p>
        </p:txBody>
      </p:sp>
      <p:sp>
        <p:nvSpPr>
          <p:cNvPr id="11" name="Text 8"/>
          <p:cNvSpPr/>
          <p:nvPr/>
        </p:nvSpPr>
        <p:spPr>
          <a:xfrm>
            <a:off x="566928" y="36484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Instrument and window: a self-report item asking the respondent to recall the past 7 days. Self-report and a 7-day window are both deliberate choices that introduce error.</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Operationalising 'physically active'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Respondent 1 actually does 180 minutes (6 x 30) and truly meets the threshold, but over-reports the amount; she is correctly classified as exposed even though her reported number is inflated. Over-reporting of socially desirable behaviour pushes borderline people above the cut-point.</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Respondent 2 does far more than 150 minutes of moderate activity through occupational labour, yet reports none because the question cues leisure-time sport only; she is a false negative, misclassified as unexposed.</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If this error pattern is the same in people who later develop disease and people who do not, it is non-differential and biases the measured association toward the null (washing out a real effect).</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A defensible operational definition fixes threshold (150 min/week), instrument (self-report item), and window (past 7 days); its main misclassification is over-reporting of socially desirable activity and exclusion of non-leisure activity such as occupational work.</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8" name="Shape 5"/>
          <p:cNvSpPr/>
          <p:nvPr/>
        </p:nvSpPr>
        <p:spPr>
          <a:xfrm>
            <a:off x="566928" y="1316736"/>
            <a:ext cx="54864" cy="2533904"/>
          </a:xfrm>
          <a:prstGeom prst="rect">
            <a:avLst/>
          </a:prstGeom>
          <a:solidFill>
            <a:srgbClr val="0B7B6B"/>
          </a:solidFill>
          <a:ln/>
        </p:spPr>
      </p:sp>
      <p:sp>
        <p:nvSpPr>
          <p:cNvPr id="9"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Operationalise 'poor sleep'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study needs a binary 'poor sleep' exposure. Two candidate items are on the table. Item A: 'On average over the past month, how many hours do you sleep per night?' (self-report, classify poor sleep as under 6 hours). Item B: a wrist actigraphy device worn for a single night in a sleep lab, classifying poor sleep as total sleep time under 6 hours that night. A shift worker sleeps 7 hours on weekdays but only 4 hours the night she wore the device because she was anxious about the lab.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Write a measurable definition of 'poor sleep' using ONE of the two items, state the threshold, instrument, and recall window, and name two sources of misclassification (one false positive, one false negative). Then classify the shift worker under your chosen item and say whether it is correct.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leading question inflates an exposure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different survey operationalises 'physically active' with the item: 'You try to stay active and exercise regularly, don't you?' with answer options Yes/No, and classifies anyone answering Yes as active. In a pilot, 88% of respondents answered Yes, far above the roughly 20% who meet the 150-minute guideline when measured with accelerometers in the same population.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what is wrong with this operationalisation, explain in one or two sentences why it produces such a high prevalence of 'active', and rewrite the item into a defensible measurable definition with a threshold, instrument, and recall window.</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4.</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the single best data source for this exposure, and how will it misclassify people?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lifestyle exposure for your topic and its best data source.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history of nutritional science from deficiency diseases to the obesity epidemic</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Lind's 1747 scurvy trial, Goldberger's pellagra investigations, and the discovery of major vitamins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Ancel Keys's Seven Countries Study and the diet-heart hypothesis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Jerry Morris's London bus driver study and the founding of physical activity epidemiology</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discovery of REM sleep (1953) and circadian biology (2017 Nobel Prize)</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nutrition transition and the global emergence of obesity</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the role of industry funding in shaping nutrition science</a:t>
            </a:r>
            <a:endParaRPr lang="en-US" sz="1400" dirty="0"/>
          </a:p>
        </p:txBody>
      </p:sp>
      <p:sp>
        <p:nvSpPr>
          <p:cNvPr id="7"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why structural interventions on food, activity, and sleep are politically difficult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the deficiency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deficiency disease to its missing nutrient: scurvy, beriberi, pellagra, rickets.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Reconstruct a founding trial</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makes Lind's study a comparison experiment, and what would a modern reviewer demand that he lacked?</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Audit a lifestyle claim</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Rate each claim and say what evidence would be needed to believe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 nutrition findings reverse so often (coffee good then bad)?</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dose-response and why does it matter?</a:t>
            </a:r>
            <a:endParaRPr lang="en-US" sz="1400" dirty="0"/>
          </a:p>
        </p:txBody>
      </p:sp>
      <p:sp>
        <p:nvSpPr>
          <p:cNvPr id="10" name="Text 7"/>
          <p:cNvSpPr/>
          <p:nvPr/>
        </p:nvSpPr>
        <p:spPr>
          <a:xfrm>
            <a:off x="566928" y="250952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Isn't 'correlation is not causation' the end of the story for lifestyle research?</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Operationalise a lifestyle exposure</a:t>
            </a:r>
            <a:endParaRPr lang="en-US" sz="2400" dirty="0"/>
          </a:p>
        </p:txBody>
      </p:sp>
      <p:sp>
        <p:nvSpPr>
          <p:cNvPr id="7" name="Text 4"/>
          <p:cNvSpPr/>
          <p:nvPr/>
        </p:nvSpPr>
        <p:spPr>
          <a:xfrm>
            <a:off x="566928" y="131673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Take a vague lifestyle determinant ('physically active' or 'poor sleep') and turn it into something a survey could actually measure, then state where your definition will misclassify people. Write a definition that fixes a threshold, an instrument, and a recall window, and name two concrete sources of misclassification.</a:t>
            </a:r>
            <a:endParaRPr lang="en-US" sz="1500" dirty="0"/>
          </a:p>
        </p:txBody>
      </p:sp>
      <p:sp>
        <p:nvSpPr>
          <p:cNvPr id="8" name="Text 5"/>
          <p:cNvSpPr/>
          <p:nvPr/>
        </p:nvSpPr>
        <p:spPr>
          <a:xfrm>
            <a:off x="566928" y="297180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Pick one exposure to operationalise: 'physically active' or 'poor sleep'.</a:t>
            </a:r>
            <a:endParaRPr lang="en-US" sz="1350" dirty="0"/>
          </a:p>
        </p:txBody>
      </p:sp>
      <p:sp>
        <p:nvSpPr>
          <p:cNvPr id="9" name="Text 6"/>
          <p:cNvSpPr/>
          <p:nvPr/>
        </p:nvSpPr>
        <p:spPr>
          <a:xfrm>
            <a:off x="566928" y="352958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measurable definition with three required parts: a numeric threshold (the cut-point that separates exposed from unexposed), an instrument (the exact survey item or device), and a recall window (the time period the respondent reports on).</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4 — Nutrition Physical Activity and Sleep</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