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3: Infectious Disease Sanitation and Hygiene
Session focus: Trace the germ-theory and sanitary revolutions and read vaccination and antimicrobial resistance as live continuations of that story.
How to use this deck: each slide shows what students see on the board; these speaker notes hold the timings, facilitator talking points, model answers, and answer keys. Students completed the Lesson 3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Driver: sanitation failure. The deciding route is faecal-oral spread through sewage-contaminated wells, so the first fix is safe water and waste separation plus oral rehydration, which is the John Snow Broad Street lesson applied to a flood.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measles in a school district] Decide whether this outbreak is driven mainly by a sanitation failure, a vaccination gap, or antimicrobial resistance, name the single best first intervention, and justify it in one sentence that names the deciding route.
Solution: Driver: vaccination gap. The route is airborne person-to-person spread of a vaccine-preventable virus, and the clue that cases fall almost entirely among the unvaccinated while vaccinated classmates are spared points straight at coverage, not water or resistance. Best first intervention: restore vaccination coverage through catch-up immunization and outbreak-response vaccination, plus isolation of cases to protect infants too young to be vaccinated. Deciding fact: susceptibility tracks vaccination status, and 80 percent coverage is below the threshold needed to stop measles, which is among the most contagious diseases known. Antibiotics are irrelevant because the pathogen is viral, and sanitation is unremarkable, so neither of the other drivers fits.
[Practice 2: a resistant wound infection in a surgical ward] Decide whether this outbreak is driven mainly by a sanitation failure, a vaccination gap, or antimicrobial resistance, name the single best first intervention, and justify it in one sentence that names the deciding route.
Solution: Driver: antimicrobial resistance, transmitted by contact within care. The deciding route is patient-to-patient spread of a resistant organism on hands and equipment, and the decisive clue is that the standard first-line antibiotics fail and a reserve drug is required, which is the definition of resistance rather than a water or coverage problem. Best first intervention: combine antimicrobial stewardship (reserve appropriate drugs, stop unnecessary antibiotic use) with infection control (hand hygiene, contact precautions, equipment cleaning, and isolating or cohorting affected patients) to cut the contact route. Deciding fact: treatment failure on first-line agents plus a single shared strain spreading by contact. The clean water rules out sanitation as the driver, and up-to-date vaccination plus the absence of a vaccine for this hospital pathogen rules out a coverage gap.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3 and read the milestone aloud.
  2. Students apply the infectious lens to their topic, or use an alternative route if it does not fit (a chronic-disease topic might document the non-fit).
  3. Circulate and check each student has a named source for any infectious claim.
  4. Mini-conference prompt: 'Is there an infectious or microbial dimension to your topic at all? If not, say so with evidence.'
SOURCE: Refer to the term-project document (Part 2, Week 3) for the brief, rubric, and the alternative routes when a lens does not fit.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in one line whether an infectious lens fits your topic, and your evidence either way. Complete the Lesson 4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Rapid round: students call out beliefs (miasma/bad air, imbalance of humours, divine punishment) and post-germ-theory changes.
  2. Fill both columns; use the notes to sharpen.
WHAT TO SURFACE (say this):
  - Before: miasma theory (disease from bad air), humoural imbalance, moral explanations.
  - After: specific microbes cause specific diseases, which enabled targeted prevention (sanitation, sterilisation, vaccines, antibiotics).
  - Note the irony to raise: the sanitary reformers fought filth for the wrong reason (miasma) yet were often right in practice.
Set-up: Two columns on the board: 'what people thought caused disease before germ theory' and 'what changed after'.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Structured discussion, groups   |   Materials: A one-paragraph summary of the Snow-versus-miasma tension and the sanitary movement's achievements.
RUN IT:
  1. Groups argue whether the sanitary reformers were 'right' if their theory (miasma) was wrong (six minutes).
  2. Groups state what made the interventions work despite the wrong mechanism.
  3. Connect to the idea that an intervention can work before its mechanism is understood.
FACILITATOR TALKING POINTS:
  - Cleaning water and waste removed the real (microbial) transmission route even though reformers thought they were fighting bad air.
  - An intervention can succeed before its mechanism is known (as with lemons for scurvy before vitamin C).
  - This is why public health sometimes acts on strong association before mechanism is settled.
Close: Students note one case where action preceded mechanism, for later use.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Jigsaw, groups   |   Materials: Cards for stops along the arc: Jenner and cowpox, Pasteur's attenuation, the polio vaccine, smallpox eradication, mRNA vaccines.
RUN IT:
  1. Each group masters one stop (what was new, what it enabled).
  2. Groups report in chronological order so the arc assembles on the board.
  3. Add antimicrobial resistance as the current chapter.
FACILITATOR TALKING POINTS:
  - Jenner used cowpox to protect against smallpox (the first vaccine); Pasteur generalised attenuation.
  - Polio and smallpox show vaccination's population payoff, including the only eradication of a human disease (smallpox).
  - mRNA platforms shortened development dramatically; antimicrobial resistance is the reminder that microbes adapt and the fight is ongoing.
Close: Students keep the assembled arc as context for any infectious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is herd immunity, exactly?
A. When enough of a population is immune that transmission chains break, protecting those who are not immune. The threshold depends on how contagious the disease is; more contagious diseases need higher coverage. It protects people who cannot be vaccinated.
Q2. Why is antimicrobial resistance getting worse?
A. Overuse and misuse of antibiotics in medicine and agriculture select for resistant microbes, while few new antibiotics are being developed. It is evolution in action under selective pressure, and it threatens to undo much of the infectious-disease progress of the last century.
Q3. If sanitation did most of the work, why vaccinate?
A. Sanitation cut waterborne and many environmental routes, but it cannot stop person-to-person diseases like measles. Vaccination and sanitation address different transmission routes; both are needed.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briefing sheet of three modern outbreak scenarios (provided below; nothing to look up). Each scenario gives the setting, who is affected, the suspected pathogen, and a short set of clues about how transmission is happening. A reference box on the same sheet lists the three candidate drivers and their signature fixes.
WHAT GOOD WORK LOOKS LIKE:
There is no trick: each scenario has one dominant driver, but credit depends on naming the transmission route, not just the label. Strong work reads the clustering clues first (which water source, who is unvaccinated, whether first-line drugs fail) and ties the intervention to that route. For the worked and practice cases the intended calls are sanitation (cholera through contaminated wells, fix the water and rehydrate), vaccination gap (airborne measles among the unvaccinated, restore coverage), and antimicrobial resistance (MRSA spreading by contact after first-line failure, stewardship plus infection control). Common errors to correct: labelling a scenario from the disease name alone without citing the route; proposing a vaccine for cholera or measles as the first fix while ignoring the water source or the contact spread that is actually driving it; calling the MRSA ward a sanitation problem because it is in a hospital, when the water is clean and the real issue is resistance plus hand-borne contact; and forgetting that the best first intervention must act on the route, so rehydration treats cholera cases but safe water is what stops the outbreak.
Debrief: Land the rule in one line: the right fix follows the transmission route, so read how the pathogen is actually spreading before you reach for water, a vaccine, or an antibiotic.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3</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Infectious Disease Sanitation and Hygiene</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Trace the germ-theory and sanitary revolutions and read vaccination and antimicrobial resistance as live continuations of that story.</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Outbreak triage: matching the fix to the route  (continued)</a:t>
            </a:r>
            <a:endParaRPr lang="en-US" sz="2400" dirty="0"/>
          </a:p>
        </p:txBody>
      </p:sp>
      <p:sp>
        <p:nvSpPr>
          <p:cNvPr id="6" name="Text 4"/>
          <p:cNvSpPr/>
          <p:nvPr/>
        </p:nvSpPr>
        <p:spPr>
          <a:xfrm>
            <a:off x="566928" y="1682496"/>
            <a:ext cx="8138160" cy="1138428"/>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Match that route to one driver using the reference box: contaminated water or waste points to sanitation; a preventable disease spreading among unprotected people points to a vaccination gap; an infection that does not clear on standard antibiotics points to antimicrobial resistance.</a:t>
            </a:r>
            <a:endParaRPr lang="en-US" sz="1350" dirty="0"/>
          </a:p>
        </p:txBody>
      </p:sp>
      <p:sp>
        <p:nvSpPr>
          <p:cNvPr id="7" name="Text 5"/>
          <p:cNvSpPr/>
          <p:nvPr/>
        </p:nvSpPr>
        <p:spPr>
          <a:xfrm>
            <a:off x="566928" y="2898648"/>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single best first intervention that acts on that route (for example: secure safe water and waste handling; restore vaccination coverage; tighten antibiotic stewardship and infection control).</a:t>
            </a:r>
            <a:endParaRPr lang="en-US" sz="1350" dirty="0"/>
          </a:p>
        </p:txBody>
      </p:sp>
      <p:sp>
        <p:nvSpPr>
          <p:cNvPr id="8" name="Text 6"/>
          <p:cNvSpPr/>
          <p:nvPr/>
        </p:nvSpPr>
        <p:spPr>
          <a:xfrm>
            <a:off x="566928" y="3675888"/>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Identify one clue in the scenario that would change your call if it were different, so you can see where the boundary between drivers lies.</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Outbreak triage: matching the fix to the route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one sentence of justification that names the deciding route, not only the driver label.</a:t>
            </a:r>
            <a:endParaRPr lang="en-US" sz="1350" dirty="0"/>
          </a:p>
        </p:txBody>
      </p:sp>
      <p:sp>
        <p:nvSpPr>
          <p:cNvPr id="7" name="Text 5"/>
          <p:cNvSpPr/>
          <p:nvPr/>
        </p:nvSpPr>
        <p:spPr>
          <a:xfrm>
            <a:off x="566928" y="224028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your three calls within the group and resolve any scenario where two members disagree by returning to the route in the clues.</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Cholera after a flood</a:t>
            </a:r>
            <a:endParaRPr lang="en-US" sz="2400" dirty="0"/>
          </a:p>
        </p:txBody>
      </p:sp>
      <p:sp>
        <p:nvSpPr>
          <p:cNvPr id="7" name="Shape 4"/>
          <p:cNvSpPr/>
          <p:nvPr/>
        </p:nvSpPr>
        <p:spPr>
          <a:xfrm>
            <a:off x="566928" y="1316736"/>
            <a:ext cx="8138160" cy="1863344"/>
          </a:xfrm>
          <a:prstGeom prst="roundRect">
            <a:avLst>
              <a:gd name="adj" fmla="val 2944"/>
            </a:avLst>
          </a:prstGeom>
          <a:solidFill>
            <a:srgbClr val="E6F3F0"/>
          </a:solidFill>
          <a:ln/>
        </p:spPr>
      </p:sp>
      <p:sp>
        <p:nvSpPr>
          <p:cNvPr id="8" name="Shape 5"/>
          <p:cNvSpPr/>
          <p:nvPr/>
        </p:nvSpPr>
        <p:spPr>
          <a:xfrm>
            <a:off x="566928" y="1316736"/>
            <a:ext cx="64008" cy="1863344"/>
          </a:xfrm>
          <a:prstGeom prst="rect">
            <a:avLst/>
          </a:prstGeom>
          <a:solidFill>
            <a:srgbClr val="0B7B6B"/>
          </a:solidFill>
          <a:ln/>
        </p:spPr>
      </p:sp>
      <p:sp>
        <p:nvSpPr>
          <p:cNvPr id="9" name="Text 6"/>
          <p:cNvSpPr/>
          <p:nvPr/>
        </p:nvSpPr>
        <p:spPr>
          <a:xfrm>
            <a:off x="786384" y="1380744"/>
            <a:ext cx="7680960" cy="17353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coastal town of about 20,000 people is hit by severe flooding. Over ten days, roughly 400 people develop sudden profuse watery diarrhoea and dehydration; several older adults die quickly. The flood submerged the town's wells and overwhelmed the sewage system, and stool samples grow Vibrio cholerae. Cases cluster sharply among households drawing water from the shallow communal wells nearest the flooded sewage outfall; households on the piped, chlorinated supply on higher ground are almost untouched.</a:t>
            </a:r>
            <a:endParaRPr lang="en-US" sz="1250" dirty="0"/>
          </a:p>
        </p:txBody>
      </p:sp>
      <p:sp>
        <p:nvSpPr>
          <p:cNvPr id="10" name="Text 7"/>
          <p:cNvSpPr/>
          <p:nvPr/>
        </p:nvSpPr>
        <p:spPr>
          <a:xfrm>
            <a:off x="566928" y="33263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Route first: the clustering by water source (shallow wells near the sewage outfall, sparing the chlorinated supply) shows faecal-oral transmission through contaminated drinking water.</a:t>
            </a:r>
            <a:endParaRPr lang="en-US" sz="1250" dirty="0"/>
          </a:p>
        </p:txBody>
      </p:sp>
      <p:sp>
        <p:nvSpPr>
          <p:cNvPr id="11" name="Text 8"/>
          <p:cNvSpPr/>
          <p:nvPr/>
        </p:nvSpPr>
        <p:spPr>
          <a:xfrm>
            <a:off x="566928" y="40548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Match to driver: water-and-waste transmission is the signature of a sanitation failure, not a vaccination gap or resistance, even though an oral cholera vaccine exists as a supplement.</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Cholera after a flood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Best first intervention: restore safe water and separate it from sewage. Provide chlorinated or boiled water, repair the sewage system, and treat cases with oral rehydration so dehydration does not kill while the water is being fixed.</a:t>
            </a:r>
            <a:endParaRPr lang="en-US" sz="1250" dirty="0"/>
          </a:p>
        </p:txBody>
      </p:sp>
      <p:sp>
        <p:nvSpPr>
          <p:cNvPr id="7" name="Text 5"/>
          <p:cNvSpPr/>
          <p:nvPr/>
        </p:nvSpPr>
        <p:spPr>
          <a:xfrm>
            <a:off x="566928" y="22484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Boundary check: if cases were instead spread evenly across all water sources and clustered in unvaccinated children with a different pathogen, the call would shift away from sanitation.</a:t>
            </a:r>
            <a:endParaRPr lang="en-US" sz="1250" dirty="0"/>
          </a:p>
        </p:txBody>
      </p:sp>
      <p:sp>
        <p:nvSpPr>
          <p:cNvPr id="8" name="Text 6"/>
          <p:cNvSpPr/>
          <p:nvPr/>
        </p:nvSpPr>
        <p:spPr>
          <a:xfrm>
            <a:off x="566928" y="2976880"/>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Driver: sanitation failure. The deciding route is faecal-oral spread through sewage-contaminated wells, so the first fix is safe water and waste separation plus oral rehydration, which is the John Snow Broad Street lesson applied to a flood.</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measles in a school district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measles outbreak begins in a school district where childhood vaccination coverage has fallen to about 80 percent after several years of parental refusals. Forty-two cases appear over six weeks, almost all in unvaccinated children and a few infants too young to be vaccinated; vaccinated classmates in the same rooms are largely unaffected. The virus spreads through the air in classrooms and at a crowded indoor event. Water and sanitation in the district are unremarkable, and no antibiotics are involved because measles is viral.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Decide whether this outbreak is driven mainly by a sanitation failure, a vaccination gap, or antimicrobial resistance, name the single best first intervention, and justify it in one sentence that names the deciding route.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7" name="Shape 5"/>
          <p:cNvSpPr/>
          <p:nvPr/>
        </p:nvSpPr>
        <p:spPr>
          <a:xfrm>
            <a:off x="566928" y="1316736"/>
            <a:ext cx="54864" cy="2346960"/>
          </a:xfrm>
          <a:prstGeom prst="rect">
            <a:avLst/>
          </a:prstGeom>
          <a:solidFill>
            <a:srgbClr val="0B7B6B"/>
          </a:solidFill>
          <a:ln/>
        </p:spPr>
      </p:sp>
      <p:sp>
        <p:nvSpPr>
          <p:cNvPr id="8"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resistant wound infection in a surgical ward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On a surgical ward, eight patients over three weeks develop wound infections with the same strain of Staphylococcus aureus. Laboratory testing shows the strain does not respond to the standard first-line antibiotics (it is methicillin-resistant, MRSA), so initial treatment fails and clinicians must switch to a reserve drug. Contact tracing suggests spread from patient to patient on the hands and equipment of busy staff. The hospital water supply is clean and tests negative, and all affected patients are adults whose routine vaccinations are up to date.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Decide whether this outbreak is driven mainly by a sanitation failure, a vaccination gap, or antimicrobial resistance, name the single best first intervention, and justify it in one sentence that names the deciding route.</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3.</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Is there an infectious or microbial dimension to your topic at all? If not, say so with evidence.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in one line whether an infectious lens fits your topic, and your evidence either way.</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germ theory revolution and the contributions of Pasteur, Koch, Lister, and Semmelweis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Koch's postulates and articulate their modern relevance and limits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development of sanitation infrastructure as a public health intervention</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Recount vaccination history from Jenner through Salk to mRNA platforms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WHO Smallpox Eradication Programme and its strategic playbook</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major pandemics of the 20th and 21st centuries and what each revealed</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why antimicrobial resistance is a public health emergency</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contemporary vaccine hesitancy in light of historical vaccination controversies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and after germ theory</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What did people think caused disease before germ theory? What changed after?</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Right for the wrong reason?</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Were the sanitary reformers right, even though their theory of disease was wrong? What made their interventions work?</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Vaccination timeline jigsaw</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Teach your stop on the vaccination timeline: what was new, and what did it make possible?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herd immunity, exactly?</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is antimicrobial resistance getting worse?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If sanitation did most of the work, why vaccinate?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Outbreak triage: matching the fix to the route</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provided scenario, decide whether the outbreak is driven mainly by a sanitation failure, a vaccination gap, or antimicrobial resistance, then name the single best first intervention. Your justification must point to the transmission route in the clues, not just restate the label.</a:t>
            </a:r>
            <a:endParaRPr lang="en-US" sz="1500" dirty="0"/>
          </a:p>
        </p:txBody>
      </p:sp>
      <p:sp>
        <p:nvSpPr>
          <p:cNvPr id="8" name="Text 5"/>
          <p:cNvSpPr/>
          <p:nvPr/>
        </p:nvSpPr>
        <p:spPr>
          <a:xfrm>
            <a:off x="566928" y="30937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scenario and state, in your own words, the route by which the pathogen is reaching new hosts (water and waste, person-to-person respiratory or contact, or spread of a resistant organism within care).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3 — Infectious Disease Sanitation and Hygiene</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