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2: Rise of Public Health and Modern Surveillance
Session focus: See how public health learned to count, and how institutions and standing studies grew out of that counting. Fully cued for a substitute with no history background.
How to use this deck: each slide shows what students see on the board; these speaker notes hold the timings, facilitator talking points, model answers, and answer keys. Students completed the Lesson 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Bills undercount deaths because they count only Church of England parish burials, excluding everyone buried outside that system, and they misclassify cause because untrained searchers, not physicians, assigned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national self-report health survey] In one or two sentences, name who the CCHS systematically leaves out and the single design feature that causes that gap. Then state one behaviour the self-report method is likely to measure inaccurately and why.
Solution: Excluded population and cause: the CCHS samples only people in private dwellings aged 12 and older, so it systematically omits people living in institutions (long-term care, hospitals, prisons, some shelters), people experiencing homelessness, those on reserves outside the frame, and children under 12; the deciding design feature is the private-household sampling frame. Self-report inaccuracy: socially sensitive or stigmatised behaviours such as alcohol intake, smoking, or body weight are typically under-reported because respondents answer to an interviewer and shade answers toward what is socially acceptable (social-desirability bias), and a months-long release lag makes it unsuitable for detecting a sudden outbreak. A strong answer names the household frame as the structural exclusion and distinguishes it from the separate self-report accuracy problem.
[Practice 2: laboratory-confirmed case counts versus wastewater surveillance] For each source name who or what it misses, then state which source would detect a hidden community surge sooner and explain why in one sentence.
Solution: Source 1 (lab-confirmed cases) misses everyone who is infected but does not get tested: asymptomatic and mild cases, people without health-care access, and anyone whose result is not reported; its count tracks testing behaviour as much as true infection, and it lags by several days. Source 2 (wastewater) captures shedding from the whole catchment regardless of testing or symptoms, so it does not depend on care-seeking; what it misses is individual identity, demographic detail, and anyone outside the sewer catchment (septic systems, some institutions), and it gives a concentration trend rather than a case count. Wastewater would detect a hidden surge sooner because it does not require people to seek testing, so it rises with community infection even when symptomatic testing is low or declining; a complete answer notes that the two are complementary, with wastewater as the earlier, population-level signal and lab counts as the individually attributable but testing-dependent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2 and read the milestone aloud.
  2. Students apply this week's lens to their topic; where the historical-surveillance lens fits poorly, they use one of the alternative routes the brief allows.
  3. Circulate and ask each student for the one surveillance source they will cite.
  4. Mini-conference prompt: 'What does your best data source fail to capture about your topic?'
SOURCE: Refer to the term-project document (Part 2, Week 2) for the brief, the rubric, and the rules for weeks where a lens does not fit.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surveillance source for your topic and one thing it misses. Complete the Lesson 3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Groups list what this record can and cannot tell us about why people died (three minutes).
  2. Take answers; surface the limits with the notes.
WHAT TO SURFACE (say this):
  - Early records counted deaths but used unreliable, non-standard cause categories ('teeth', 'fright').
  - Counting at all was the breakthrough: it made patterns visible across a population.
  - This previews two course ideas: surveillance needs standard definitions, and data categories reflect their era.
Set-up: Slide showing a slice of an early Bill of Mortality (causes like 'teeth', 'fright', 'aged').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Mini case, groups   |   Materials: A simplified Broad Street summary: deaths clustered near one pump; a brewery and a workhouse nearby had few deaths; the pump water looked clean.
RUN IT:
  1. Groups build the argument that the pump was the source using the clues (six minutes).
  2. Groups identify the 'shoe-leather' step the numbers alone would miss (the brewery workers drank beer, not pump water; the workhouse had its own well).
  3. Discuss why removing the handle is weak proof on its own.
FACILITATOR TALKING POINTS:
  - The spatial clustering points to the pump, but the decisive evidence is the exceptions: the brewery and workhouse with their own water had few deaths (a natural comparison group).
  - Shoe-leather epidemiology means going to the scene to find those exceptions, not just mapping counts.
  - The outbreak was already declining when the handle was removed, so the removal is not clean proof; the pattern of exposure is.
Close: Students note the idea of a comparison group, which recurs all 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pairs   |   Materials: Cards naming agencies (PHAC, CDC, WHO, Statistics Canada, local public health unit) and cards naming historical functions (national surveillance, global coordination, vital statistics, local outbreak response).
RUN IT:
  1. Pairs match each agency to the historical function it inherited.
  2. Pairs name one standing data system each agency runs.
  3. Correct with the notes.
FACILITATOR TALKING POINTS:
  - Statistics Canada runs vital statistics and population surveys (the modern descendant of counting births and deaths).
  - PHAC coordinates national surveillance and outbreak response; the CDC plays that role in the United States; the WHO coordinates globally.
  - Standing systems (censuses, notifiable-disease reporting, health surveys) are the infrastructure later courses draw their data from.
Close: Students note one surveillance system relevant to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is John Snow such a big deal if he was wrong about some things?
A. Because he reasoned causally from population data before the cholera microbe was known, using mapping and natural comparison groups. The method, not a perfect answer, is the legacy: find a comparison, look for exceptions, go to the scene.
Q2. What is surveillance, in plain terms?
A. The ongoing, systematic collection of health data to detect patterns and trigger action. It ranges from notifiable-disease reporting to large health surveys. Its value depends on standard definitions and consistent collection.
Q3. Why care about old, messy data categories?
A. Because the same problem persists today: how a cause of death or a disease is categorised shapes the count and the conclusion. Recognising that data categories are human choices is a core appraisal habit.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of three surveillance-source profiles (provided below; nothing to search for). Each profile gives the source name, who runs it, the exact thing it counts, how the data are collected, and the time lag. Optional only: a phone or laptop if a group wants to confirm a profile against the agency's own page, but everything needed to complete the exercise is on the handout.
WHAT GOOD WORK LOOKS LIKE:
Strong work treats every source as an instrument with a built-in blind spot and names the design feature that causes the gap, not just the gap itself: the parish-burial basis of the Bills, the private-household frame of the CCHS, the care-seeking-and-testing dependence of lab counts, the catchment limit of wastewater. The single most important skill is separating two distinct failures, who is excluded from the count (a sampling or registration problem) and how accurately the included cases are measured (a self-report or classification problem); the best answers keep these apart. Common errors to correct: writing a vague limitation such as 'it may not be fully accurate' with no named excluded group or mechanism; treating a high case count as the true number of infections rather than the number tested and reported; assuming self-report is wrong only because people lie, when the larger issue is who is never sampled; and missing that lag, not just coverage, is what makes a source fail during a fast outbreak. The three profiles are real and verifiable (London Bills of Mortality; Statistics Canada CCHS; lab-confirmed reporting versus wastewater surveillance as used during COVID-19), so afterwards students can be pointed to each agency's own documentation.
Debrief: Land the rule in one line: every figure you cite this term should come with what it counts, how it is collected, and who it leaves 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Rise of Public Health and Modern Surveillance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See how public health learned to count, and how institutions and standing studies grew out of that counting.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Surveillance-source audit: what it counts, how, and what it misses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Ask who never enters the count given that method (people who do not get tested, who are not asked, who are institutionalised, who die before registration).</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Ask what the time lag is and what that lag hides during a fast-moving event.</a:t>
            </a:r>
            <a:endParaRPr lang="en-US" sz="1350" dirty="0"/>
          </a:p>
        </p:txBody>
      </p:sp>
      <p:sp>
        <p:nvSpPr>
          <p:cNvPr id="8" name="Text 6"/>
          <p:cNvSpPr/>
          <p:nvPr/>
        </p:nvSpPr>
        <p:spPr>
          <a:xfrm>
            <a:off x="566928" y="30175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one-sentence limitation for the source that names the excluded group and the design feature that causes the exclusion.</a:t>
            </a:r>
            <a:endParaRPr lang="en-US" sz="1350" dirty="0"/>
          </a:p>
        </p:txBody>
      </p:sp>
      <p:sp>
        <p:nvSpPr>
          <p:cNvPr id="9" name="Text 7"/>
          <p:cNvSpPr/>
          <p:nvPr/>
        </p:nvSpPr>
        <p:spPr>
          <a:xfrm>
            <a:off x="566928" y="35753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two sources from the handout and state which would undercount a hidden outbreak sooner, and why.</a:t>
            </a:r>
            <a:endParaRPr lang="en-US" sz="1350" dirty="0"/>
          </a:p>
        </p:txBody>
      </p:sp>
      <p:sp>
        <p:nvSpPr>
          <p:cNvPr id="10" name="Text 8"/>
          <p:cNvSpPr/>
          <p:nvPr/>
        </p:nvSpPr>
        <p:spPr>
          <a:xfrm>
            <a:off x="566928" y="41330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your topic condition, name which one of the three source types you would trust most for an early warning and justify it in one sentence.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the Bills of Mortality</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Source: the London Bills of Mortality, compiled weekly from the early 1600s by parish clerks. It counts burials in Church of England parishes and assigns each a cause of death reported by lay 'searchers of the dead' (older women paid a small fee). Plague deaths drove the weekly totals that Londoners watched. Collection: deaths were recorded only when a burial occurred in a participating parish; cause was a searcher's untrained judgement. Lag: roughly one week.</a:t>
            </a:r>
            <a:endParaRPr lang="en-US" sz="1250" dirty="0"/>
          </a:p>
        </p:txBody>
      </p:sp>
      <p:sp>
        <p:nvSpPr>
          <p:cNvPr id="10" name="Text 7"/>
          <p:cNvSpPr/>
          <p:nvPr/>
        </p:nvSpPr>
        <p:spPr>
          <a:xfrm>
            <a:off x="566928" y="31231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What it counts: burials with a lay-assigned cause, not all deaths and not diagnosed causes.</a:t>
            </a:r>
            <a:endParaRPr lang="en-US" sz="1250" dirty="0"/>
          </a:p>
        </p:txBody>
      </p:sp>
      <p:sp>
        <p:nvSpPr>
          <p:cNvPr id="11" name="Text 8"/>
          <p:cNvSpPr/>
          <p:nvPr/>
        </p:nvSpPr>
        <p:spPr>
          <a:xfrm>
            <a:off x="566928" y="36484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Collection feature: the count is anchored to Church of England parish burials, so anyone buried outside that system never enters it.</a:t>
            </a:r>
            <a:endParaRPr lang="en-US" sz="1250" dirty="0"/>
          </a:p>
        </p:txBody>
      </p:sp>
      <p:sp>
        <p:nvSpPr>
          <p:cNvPr id="12" name="Text 9"/>
          <p:cNvSpPr/>
          <p:nvPr/>
        </p:nvSpPr>
        <p:spPr>
          <a:xfrm>
            <a:off x="566928" y="417372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Who is missed: non-conformists, Jews, Quakers, and the very poor buried without a parish record are systematically absent, so totals understate true mortality.</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Reading the Bills of Mortality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Cause accuracy: searchers were untrained and paid per case, so causes such as plague could be under- or over-reported for fear, stigma, or payment, separate from the missing-burials problem.</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Lag effect: a one-week delay is slow for plague, which could double in days, so the Bills lagged the real epidemic curve.</a:t>
            </a:r>
            <a:endParaRPr lang="en-US" sz="1250" dirty="0"/>
          </a:p>
        </p:txBody>
      </p:sp>
      <p:sp>
        <p:nvSpPr>
          <p:cNvPr id="8" name="Text 6"/>
          <p:cNvSpPr/>
          <p:nvPr/>
        </p:nvSpPr>
        <p:spPr>
          <a:xfrm>
            <a:off x="566928" y="25704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Bills undercount deaths because they count only Church of England parish burials, excluding everyone buried outside that system, and they misclassify cause because untrained searchers, not physicians, assigned it.</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national self-report health survey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Source: the Canadian Community Health Survey (CCHS), run by Statistics Canada. It counts self-reported health conditions, behaviours, and health-care use from a sample of Canadians aged 12 and older living in private dwellings. Collection: telephone and in-person interviews; respondents state their own diagnoses and behaviours. Coverage note: the sampling frame is private households. Lag: results are released months after the collection cycle.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In one or two sentences, name who the CCHS systematically leaves out and the single design feature that causes that gap. Then state one behaviour the self-report method is likely to measure inaccurately and why.</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63216"/>
          </a:xfrm>
          <a:prstGeom prst="roundRect">
            <a:avLst>
              <a:gd name="adj" fmla="val 1935"/>
            </a:avLst>
          </a:prstGeom>
          <a:solidFill>
            <a:srgbClr val="F4F7F6"/>
          </a:solidFill>
          <a:ln w="12700">
            <a:solidFill>
              <a:srgbClr val="E8ECEE"/>
            </a:solidFill>
            <a:prstDash val="solid"/>
          </a:ln>
        </p:spPr>
      </p:sp>
      <p:sp>
        <p:nvSpPr>
          <p:cNvPr id="7" name="Shape 5"/>
          <p:cNvSpPr/>
          <p:nvPr/>
        </p:nvSpPr>
        <p:spPr>
          <a:xfrm>
            <a:off x="566928" y="1316736"/>
            <a:ext cx="54864" cy="2363216"/>
          </a:xfrm>
          <a:prstGeom prst="rect">
            <a:avLst/>
          </a:prstGeom>
          <a:solidFill>
            <a:srgbClr val="0B7B6B"/>
          </a:solidFill>
          <a:ln/>
        </p:spPr>
      </p:sp>
      <p:sp>
        <p:nvSpPr>
          <p:cNvPr id="8" name="Text 6"/>
          <p:cNvSpPr/>
          <p:nvPr/>
        </p:nvSpPr>
        <p:spPr>
          <a:xfrm>
            <a:off x="749808" y="1389888"/>
            <a:ext cx="7754112" cy="22169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laboratory-confirmed case counts versus wastewater surveillance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Two sources track the same respiratory virus in one city. Source 1, laboratory-confirmed case counts: a person is counted only if they seek care, get a clinical test, test positive, and the result is reported to public health; lag is several days from infection to report. Source 2, wastewater surveillance: a treatment plant samples sewage and measures the concentration of viral genetic material shed by everyone in the catchment, whether or not they are tested or symptomatic; a signal can appear within a day or two of a community rise.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For each source name who or what it misses, then state which source would detect a hidden community surge sooner and explain why in one sentence.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2.</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does your best data source fail to capture about your topic?</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surveillance source for your topic and one thing it misses.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origin of population health measurement from the Bills of Mortality (17th century) through to 21st-century genomic surveillance</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contributions of John Graunt and William Farr to the discipline of vital statistics</a:t>
            </a:r>
            <a:endParaRPr lang="en-US" sz="1400" dirty="0"/>
          </a:p>
        </p:txBody>
      </p:sp>
      <p:sp>
        <p:nvSpPr>
          <p:cNvPr id="9"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significance of John Snow's 1854 Broad Street investigation and Chadwick's 1842 Sanitary Report</a:t>
            </a:r>
            <a:endParaRPr lang="en-US" sz="1400" dirty="0"/>
          </a:p>
        </p:txBody>
      </p:sp>
      <p:sp>
        <p:nvSpPr>
          <p:cNvPr id="10"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founding events, dates, and roles of WHO, CDC, PHAC, and BCCDC</a:t>
            </a:r>
            <a:endParaRPr lang="en-US" sz="1400" dirty="0"/>
          </a:p>
        </p:txBody>
      </p:sp>
      <p:sp>
        <p:nvSpPr>
          <p:cNvPr id="11" name="Text 8"/>
          <p:cNvSpPr/>
          <p:nvPr/>
        </p:nvSpPr>
        <p:spPr>
          <a:xfrm>
            <a:off x="566928" y="384048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Name the major standing population health studies (Framingham, Whitehall, NHANES, CCHS, CLSA) and what each contributes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what COVID-19 revealed about the strengths and weaknesses of contemporary surveillance</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among descriptive surveillance, syndromic surveillance, genomic surveillance, and wastewater surveillance</a:t>
            </a:r>
            <a:endParaRPr lang="en-US" sz="1400" dirty="0"/>
          </a:p>
        </p:txBody>
      </p:sp>
      <p:sp>
        <p:nvSpPr>
          <p:cNvPr id="8"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why 'counting' is both a technical and a political act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can this table tell us?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can an early record like this tell us about why people died — and what can't it?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20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Reconstruct Snow's inference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these clues, build the case that the pump caused the outbreak, and name the observation that numbers alone would miss.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14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Match the institution to its job</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agency to the public-health function it inherited, and name one ongoing data system it runs.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John Snow such a big deal if he was wrong about some things?</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surveillance, in plain terms?</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care about old, messy data categories?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Surveillance-source audit: what it counts, how, and what it misses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Read each provided surveillance source as a measuring instrument, not as a fact. For every profile, write in one or two sentences who or what the source systematically leaves out (the undercounted or excluded population) and name the one design feature that causes that gap.</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profile and restate in your own words the exact quantity the source counts (for example, laboratory-confirmed cases, self-reported diagnoses, deaths registered).</a:t>
            </a:r>
            <a:endParaRPr lang="en-US" sz="1350" dirty="0"/>
          </a:p>
        </p:txBody>
      </p:sp>
      <p:sp>
        <p:nvSpPr>
          <p:cNvPr id="9" name="Text 6"/>
          <p:cNvSpPr/>
          <p:nvPr/>
        </p:nvSpPr>
        <p:spPr>
          <a:xfrm>
            <a:off x="566928" y="3870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the collection method: is the count built from self-report, from a clinical or laboratory test, from administrative records, or from an environmental sample?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2 — Rise of Public Health and Modern Surveillance</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