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12: Disability Diversity and Integrating Foundations
Session focus: Work through models of disability and ableism, then pull the term's determinants together into one integrated account. This session launches the final biography and op-ed.
How to use this deck: each slide shows what students see on the board; these speaker notes hold the timings, facilitator talking points, model answers, and answer keys. Students completed the Lesson 12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Top three, ranked: Environmental, Social-Economic-Political, Genetics. Environmental leads because the dossier names direct physical triggers, while income and housing explain the unequal exposure and genetics sets the baseline susceptibility.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Type 2 diabetes] Pick the three weightiest lenses for type 2 diabetes from the twelve and rank them, justify each with one sentence citing a figure or fact from the dossier, and name one lens that does not fit.
Solution: A strong answer ranks something like: (1) Health Behaviours / Nutrition-Activity-Sleep, because diet, inactivity, and short sleep are the named proximate drivers of risk; (2) Social-Economic-Political, because the disease is about twice as common in the lowest income quintile and food environments (few groceries, many fast-food outlets) shape those behaviours; (3) Genetics, because family history and higher susceptibility in some ancestral populations set the baseline but do not explain the two-generation rise. A defensible alternative leads with Social-Economic on the argument that the food environment causes the behaviour, as long as the candidate names what that lens explains that behaviour alone does not. Misfit: Occupational Health has only thin purchase (shift work is a minor thread), and Infectious Disease does not fit at all because type 2 diabetes is non-communicable. Reject any answer that lists all twelve or rates them equally; the steep two-generation rise is the clue that behaviour and environment, not genetics, carry the weight.
[Practice 2: Opioid overdose deaths] Pick the three weightiest lenses for opioid overdose deaths from the twelve and rank them, justify each with one sentence citing a figure or fact from the dossier, and name one lens that does not fit.
Solution: A strong answer ranks something like: (1) Social-Economic-Political, because deaths cluster in communities hit by job loss and economic decline and because policy decided both the prescribing wave and the uneven access to naloxone and treatment; (2) Health Behaviours / Mental Health, because co-occurring depression, trauma, and isolation drive use and stigma blocks care; (3) the iatrogenic/medical-system thread, because many deaths began with a legitimate prescription and the contaminated fentanyl supply, which is a feature of the drug-supply and regulatory environment rather than individual choice. Justifications must quote the dossier (for example 'highest in communities hit by job loss', 'began with a legitimate prescription'). Misfit: Genetics has little purchase here, since the dossier points to prescribing patterns, supply contamination, and economic conditions, not inherited susceptibility; Sexual and Reproductive health does not fit at all. Reject answers that blame individual choice alone and ignore the prescribing wave, the contaminated supply, and the economic clustering.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3 (the final biography and op-ed) and read the requirements and rubric aloud.
  2. Students assemble the biography's through-line and draft the single main message of the op-ed.
  3. Circulate and check that the op-ed translates the evidence into plain language without overclaiming.
  4. Remind students of the peer-review step and the final deadline.
SOURCE: Use the term-project document (Part 3) for the final-deliverable template and rubric. The biography, op-ed, and peer review are due as specified there.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your biography's through-line in one sentence and your op-ed's main message. Review Lessons 7 to 12 for the final examination.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label each statement with the model behind it (three minutes).
  2. Surface the distinctions with the notes.
WHAT TO SURFACE (say this):
  - Medical model: disability is an individual deficit to be cured or fixed.
  - Social model: disability arises from a society that fails to accommodate difference (stairs, not legs, disable a wheelchair user).
  - Interactional model: disability emerges from the interaction of body and environment; both matter.
Set-up: Slide with three statements about disability, each reflecting a medical, social, or interactional model.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Comparison, pairs   |   Materials: A concrete access scenario (a student who uses a wheelchair and a building with stairs).
RUN IT:
  1. Pairs describe how the medical and social models each frame the problem and the solution (six minutes).
  2. Pairs state what each model makes visible and what it hides.
  3. Connect to how framing drives intervention.
FACILITATOR TALKING POINTS:
  - Medical model locates the problem in the person and seeks individual adaptation or cure.
  - Social model locates the problem in the inaccessible building and seeks environmental change (a ramp).
  - Framing decides where intervention is aimed; the social model reframes many health 'deficits' as design failures.
Close: Students note how framing changes the intervention for their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Gallery walk, groups   |   Materials: Wall space for each student or group to post their topic's determinant map built over the term.
RUN IT:
  1. Students post their multi-determinant map.
  2. The room tours the maps, leaving one question per poster on a sticky note (ten minutes).
  3. Authors read the questions left for them.
FACILITATOR TALKING POINTS:
  - The exercise surfaces gaps and double-counting before the final write-up.
  - Good questions probe weighting ('which of these matters most?') and evidence ('what is your source?').
  - It models the peer feedback that strengthens the final biography.
Close: Students collect the questions left on their map to address in the final draft.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do I combine twelve determinants without double-counting?
A. Map them on a proximal-to-distal structure and note where one determinant acts through another (income through food access, say). Count a pathway once and show the links rather than listing causes as if they were independent. The DAG habit from the appraisal course helps here.
Q2. How do I weigh determinants that all seem to matter?
A. Weight by the strength and consistency of evidence and by reach: an upstream cause that shapes many downstream ones usually deserves more weight. State your reasoning rather than implying everything matters equally; reality is lumpier than that.
Q3. Is ableism a health determinant or a social attitude?
A. Both. Ableism shapes access to care, employment, and the built environment, producing measurable health disparities for disabled people. Treating it only as an attitude misses its structural, health-relevant effects.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(provided below; nothing to look up). It lists the twelve determinant lenses from this course as a reference column, a short evidence dossier for one shared topic (childhood asthma) with a few real figures, and a blank weighting grid with three ranked rows. A pen is the only other thing needed; no term map or outside source is required.
WHAT GOOD WORK LOOKS LIKE:
There is no single correct ranking, but a strong answer ranks exactly three lenses, justifies each with a specific figure or fact lifted from the dossier rather than a general assertion, and names at least one lens that genuinely does not fit. The integration skill being assessed is disciplined weighting: the candidate must say what the number-one lens explains that the number-three lens does not, and should order proximate triggers (for asthma, Environmental) against the upstream conditions that distribute them unequally (Social-Economic-Political). Common errors to correct: listing all twelve lenses without prioritising (the 'everything matters equally' dodge); justifying a lens with a vague claim instead of a dossier figure; ranking Genetics first whenever any family history exists, even when a rapid generational rise rules out genetics as the main driver; and failing to name a misfit, which is where students show they can exclude as well as include. The three dossiers map onto real, recognisable patterns (the asthma income-and-environment gradient, the behavioural-plus-food-environment rise of type 2 diabetes, and the social-and-iatrogenic opioid crisis), so the weighting students practise here is exactly the weighting their final biography demands.
Debrief: Land it in one line: integration is disciplined weighting, naming what your top lens explains that the others cannot and excluding the lenses that do not fit, which is precisely the through-line the final Health Topic Biography is graded 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12</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Disability Diversity and Integrating Foundations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Work through models of disability and ableism, then pull the term's determinants together into one integrated account.</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13</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Childhood asthma</a:t>
            </a:r>
            <a:endParaRPr lang="en-US" sz="2400" dirty="0"/>
          </a:p>
        </p:txBody>
      </p:sp>
      <p:sp>
        <p:nvSpPr>
          <p:cNvPr id="7" name="Shape 4"/>
          <p:cNvSpPr/>
          <p:nvPr/>
        </p:nvSpPr>
        <p:spPr>
          <a:xfrm>
            <a:off x="566928" y="1316736"/>
            <a:ext cx="8138160" cy="1863344"/>
          </a:xfrm>
          <a:prstGeom prst="roundRect">
            <a:avLst>
              <a:gd name="adj" fmla="val 2944"/>
            </a:avLst>
          </a:prstGeom>
          <a:solidFill>
            <a:srgbClr val="E6F3F0"/>
          </a:solidFill>
          <a:ln/>
        </p:spPr>
      </p:sp>
      <p:sp>
        <p:nvSpPr>
          <p:cNvPr id="8" name="Shape 5"/>
          <p:cNvSpPr/>
          <p:nvPr/>
        </p:nvSpPr>
        <p:spPr>
          <a:xfrm>
            <a:off x="566928" y="1316736"/>
            <a:ext cx="64008" cy="1863344"/>
          </a:xfrm>
          <a:prstGeom prst="rect">
            <a:avLst/>
          </a:prstGeom>
          <a:solidFill>
            <a:srgbClr val="0B7B6B"/>
          </a:solidFill>
          <a:ln/>
        </p:spPr>
      </p:sp>
      <p:sp>
        <p:nvSpPr>
          <p:cNvPr id="9" name="Text 6"/>
          <p:cNvSpPr/>
          <p:nvPr/>
        </p:nvSpPr>
        <p:spPr>
          <a:xfrm>
            <a:off x="786384" y="1380744"/>
            <a:ext cx="7680960" cy="17353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Childhood asthma dossier. Prevalence is about 1 in 12 children. Children in low-income neighbourhoods are roughly 1.7 times as likely to have it as children in high-income areas. Living near a major roadway raises risk by about 25 percent, and indoor mould and second-hand smoke are established triggers. Having a parent with asthma roughly triples a child's risk. Damp, poorly ventilated rental housing concentrates exposure, and families with weaker access to primary care have more emergency visits and worse control.</a:t>
            </a:r>
            <a:endParaRPr lang="en-US" sz="1250" dirty="0"/>
          </a:p>
        </p:txBody>
      </p:sp>
      <p:sp>
        <p:nvSpPr>
          <p:cNvPr id="10" name="Text 7"/>
          <p:cNvSpPr/>
          <p:nvPr/>
        </p:nvSpPr>
        <p:spPr>
          <a:xfrm>
            <a:off x="566928" y="33263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Core pattern: a common childhood condition that clusters by income and housing, with a clear inherited component and clear environmental triggers.</a:t>
            </a:r>
            <a:endParaRPr lang="en-US" sz="1250" dirty="0"/>
          </a:p>
        </p:txBody>
      </p:sp>
      <p:sp>
        <p:nvSpPr>
          <p:cNvPr id="11" name="Text 8"/>
          <p:cNvSpPr/>
          <p:nvPr/>
        </p:nvSpPr>
        <p:spPr>
          <a:xfrm>
            <a:off x="566928" y="385165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Scan the twelve lenses: Environmental (roadway, mould, smoke), Social-Economic-Political (income gradient, housing, care access), and Genetics (parental history) are all strong; Infectious Disease and Sexual/Reproductive health have little purchase here.</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Childhood asthma  (continued)</a:t>
            </a:r>
            <a:endParaRPr lang="en-US" sz="2400" dirty="0"/>
          </a:p>
        </p:txBody>
      </p:sp>
      <p:sp>
        <p:nvSpPr>
          <p:cNvPr id="6" name="Text 4"/>
          <p:cNvSpPr/>
          <p:nvPr/>
        </p:nvSpPr>
        <p:spPr>
          <a:xfrm>
            <a:off x="566928" y="1316736"/>
            <a:ext cx="8138160" cy="1260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Rank by explanatory reach: Environmental first because named physical triggers (roadway +25 percent, mould, smoke) directly cause attacks; Social-Economic-Political second because income and housing decide who is exposed to those triggers and who gets good care (1.7 times the risk in low-income areas); Genetics third because a parental history triples baseline risk but does not by itself explain the income gradient.</a:t>
            </a:r>
            <a:endParaRPr lang="en-US" sz="1250" dirty="0"/>
          </a:p>
        </p:txBody>
      </p:sp>
      <p:sp>
        <p:nvSpPr>
          <p:cNvPr id="7" name="Text 5"/>
          <p:cNvSpPr/>
          <p:nvPr/>
        </p:nvSpPr>
        <p:spPr>
          <a:xfrm>
            <a:off x="566928" y="26548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Name a misfit: Infectious Disease and Sanitation does not fit, because asthma is a chronic inflammatory condition, not a transmissible infection, and nothing in the dossier points to it.</a:t>
            </a:r>
            <a:endParaRPr lang="en-US" sz="1250" dirty="0"/>
          </a:p>
        </p:txBody>
      </p:sp>
      <p:sp>
        <p:nvSpPr>
          <p:cNvPr id="8" name="Text 6"/>
          <p:cNvSpPr/>
          <p:nvPr/>
        </p:nvSpPr>
        <p:spPr>
          <a:xfrm>
            <a:off x="566928" y="3383280"/>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Through-line check: the top lens (Environmental) explains the proximate triggers, but it sits downstream of the second lens (Social-Economic), which explains why those triggers fall unequally; that ordering is the argument.</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Childhood asthma  (continued)</a:t>
            </a:r>
            <a:endParaRPr lang="en-US" sz="2400" dirty="0"/>
          </a:p>
        </p:txBody>
      </p:sp>
      <p:sp>
        <p:nvSpPr>
          <p:cNvPr id="6" name="Text 4"/>
          <p:cNvSpPr/>
          <p:nvPr/>
        </p:nvSpPr>
        <p:spPr>
          <a:xfrm>
            <a:off x="566928" y="1316736"/>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Top three, ranked: Environmental, Social-Economic-Political, Genetics. Environmental leads because the dossier names direct physical triggers, while income and housing explain the unequal exposure and genetics sets the baseline susceptibility.</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8" name="Shape 5"/>
          <p:cNvSpPr/>
          <p:nvPr/>
        </p:nvSpPr>
        <p:spPr>
          <a:xfrm>
            <a:off x="566928" y="1316736"/>
            <a:ext cx="54864" cy="2346960"/>
          </a:xfrm>
          <a:prstGeom prst="rect">
            <a:avLst/>
          </a:prstGeom>
          <a:solidFill>
            <a:srgbClr val="0B7B6B"/>
          </a:solidFill>
          <a:ln/>
        </p:spPr>
      </p:sp>
      <p:sp>
        <p:nvSpPr>
          <p:cNvPr id="9"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Type 2 diabetes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Type 2 diabetes dossier. About 1 in 11 adults is affected, and rates have climbed steeply over two generations. Risk rises sharply with obesity, low physical activity, and diets high in refined sugar. Affected adults are about twice as common in the lowest income quintile as in the highest. Neighbourhoods with few grocery stores and many fast-food outlets show higher rates. Family history raises risk, and some ancestral populations carry higher susceptibility. Shift work and chronic short sleep are linked to worse glucose control.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Pick the three weightiest lenses for type 2 diabetes from the twelve and rank them, justify each with one sentence citing a figure or fact from the dossier, and name one lens that does not fit.</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7" name="Shape 5"/>
          <p:cNvSpPr/>
          <p:nvPr/>
        </p:nvSpPr>
        <p:spPr>
          <a:xfrm>
            <a:off x="566928" y="1316736"/>
            <a:ext cx="54864" cy="2346960"/>
          </a:xfrm>
          <a:prstGeom prst="rect">
            <a:avLst/>
          </a:prstGeom>
          <a:solidFill>
            <a:srgbClr val="0B7B6B"/>
          </a:solidFill>
          <a:ln/>
        </p:spPr>
      </p:sp>
      <p:sp>
        <p:nvSpPr>
          <p:cNvPr id="8"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Opioid overdose deaths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Opioid overdose dossier. Overdose is now a leading cause of death among adults under 50 in several regions. Deaths rose fastest after a wave of aggressive prescribing for chronic pain, then again with a contaminated illicit supply (fentanyl). Rates are highest in communities hit by job loss and economic decline. Many who die began with a legitimate prescription. Co-occurring depression, trauma, and social isolation are common. Access to naloxone and treatment is uneven, and stigma keeps people from seeking care.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Pick the three weightiest lenses for opioid overdose deaths from the twelve and rank them, justify each with one sentence citing a figure or fact from the dossier, and name one lens that does not fit.</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12.</a:t>
            </a:r>
            <a:endParaRPr lang="en-US" sz="1350" dirty="0"/>
          </a:p>
        </p:txBody>
      </p:sp>
      <p:sp>
        <p:nvSpPr>
          <p:cNvPr id="10" name="Text 7"/>
          <p:cNvSpPr/>
          <p:nvPr/>
        </p:nvSpPr>
        <p:spPr>
          <a:xfrm>
            <a:off x="566928" y="219456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your biography's through-line in one sentence and your op-ed's main message.</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the medical, social, and biopsychosocial models of disability</a:t>
            </a:r>
            <a:endParaRPr lang="en-US" sz="1400" dirty="0"/>
          </a:p>
        </p:txBody>
      </p:sp>
      <p:sp>
        <p:nvSpPr>
          <p:cNvPr id="8" name="Text 5"/>
          <p:cNvSpPr/>
          <p:nvPr/>
        </p:nvSpPr>
        <p:spPr>
          <a:xfrm>
            <a:off x="566928" y="189077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Recount the major milestones in disability rights history</a:t>
            </a:r>
            <a:endParaRPr lang="en-US" sz="1400" dirty="0"/>
          </a:p>
        </p:txBody>
      </p:sp>
      <p:sp>
        <p:nvSpPr>
          <p:cNvPr id="9" name="Text 6"/>
          <p:cNvSpPr/>
          <p:nvPr/>
        </p:nvSpPr>
        <p:spPr>
          <a:xfrm>
            <a:off x="566928" y="223723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ableism and its measurable effects on health outcomes</a:t>
            </a:r>
            <a:endParaRPr lang="en-US" sz="1400" dirty="0"/>
          </a:p>
        </p:txBody>
      </p:sp>
      <p:sp>
        <p:nvSpPr>
          <p:cNvPr id="10" name="Text 7"/>
          <p:cNvSpPr/>
          <p:nvPr/>
        </p:nvSpPr>
        <p:spPr>
          <a:xfrm>
            <a:off x="566928" y="2583688"/>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the WHO ICF framework</a:t>
            </a:r>
            <a:endParaRPr lang="en-US" sz="1400" dirty="0"/>
          </a:p>
        </p:txBody>
      </p:sp>
      <p:sp>
        <p:nvSpPr>
          <p:cNvPr id="11" name="Text 8"/>
          <p:cNvSpPr/>
          <p:nvPr/>
        </p:nvSpPr>
        <p:spPr>
          <a:xfrm>
            <a:off x="566928" y="293014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disability as a thread through every prior this course module</a:t>
            </a:r>
            <a:endParaRPr lang="en-US" sz="1400" dirty="0"/>
          </a:p>
        </p:txBody>
      </p:sp>
      <p:sp>
        <p:nvSpPr>
          <p:cNvPr id="12" name="Text 9"/>
          <p:cNvSpPr/>
          <p:nvPr/>
        </p:nvSpPr>
        <p:spPr>
          <a:xfrm>
            <a:off x="566928" y="350418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Integrate the course content into a coherent foundational understanding</a:t>
            </a:r>
            <a:endParaRPr lang="en-US" sz="1400" dirty="0"/>
          </a:p>
        </p:txBody>
      </p:sp>
      <p:sp>
        <p:nvSpPr>
          <p:cNvPr id="13" name="Text 10"/>
          <p:cNvSpPr/>
          <p:nvPr/>
        </p:nvSpPr>
        <p:spPr>
          <a:xfrm>
            <a:off x="566928" y="407822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how this course prepares students for later courses</a:t>
            </a:r>
            <a:endParaRPr lang="en-US" sz="1400" dirty="0"/>
          </a:p>
        </p:txBody>
      </p:sp>
      <p:sp>
        <p:nvSpPr>
          <p:cNvPr id="14" name="Text 11"/>
          <p:cNvSpPr/>
          <p:nvPr/>
        </p:nvSpPr>
        <p:spPr>
          <a:xfrm>
            <a:off x="566928" y="442468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Reflect on your own working definition of health after the course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Which model is talking?</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Medical, social, or interactional model? Label each statement about disability.</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Compare models on a real scenario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How do the medical and social models each define the problem and the fix in this scenario?</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Synthesis gallery walk</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Tour your classmates' determinant maps and leave one sharp question on each.</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combine twelve determinants without double-counting?</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weigh determinants that all seem to matter?</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 ableism a health determinant or a social attitude?</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Weighting the determinants: which lenses carry a health topic</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Using the evidence dossier on your handout, decide which three of the twelve course lenses carry the most explanatory weight for this health topic and rank them. For each, write one sentence that cites a figure or fact from the dossier, and name one lens that genuinely does not fit.</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dossier and write the topic's core pattern in one line (who gets it, how often, what moves the rate).</a:t>
            </a:r>
            <a:endParaRPr lang="en-US" sz="1350" dirty="0"/>
          </a:p>
        </p:txBody>
      </p:sp>
      <p:sp>
        <p:nvSpPr>
          <p:cNvPr id="9" name="Text 6"/>
          <p:cNvSpPr/>
          <p:nvPr/>
        </p:nvSpPr>
        <p:spPr>
          <a:xfrm>
            <a:off x="566928" y="365150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Run down the twelve lenses and mark each as strong, weak, or not applicable for this topic, using only the dossier evidence.</a:t>
            </a:r>
            <a:endParaRPr lang="en-US" sz="1350" dirty="0"/>
          </a:p>
        </p:txBody>
      </p:sp>
      <p:sp>
        <p:nvSpPr>
          <p:cNvPr id="10" name="Text 7"/>
          <p:cNvSpPr/>
          <p:nvPr/>
        </p:nvSpPr>
        <p:spPr>
          <a:xfrm>
            <a:off x="566928" y="4209288"/>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Pick the three lenses you marked strongest and rank them 1 to 3 by how much of the pattern each explains.</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Weighting the determinants: which lenses carry a health topic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each ranked lens, write one justifying sentence that quotes a specific figure or fact from the dossier, not a general claim.</a:t>
            </a:r>
            <a:endParaRPr lang="en-US" sz="1350" dirty="0"/>
          </a:p>
        </p:txBody>
      </p:sp>
      <p:sp>
        <p:nvSpPr>
          <p:cNvPr id="7" name="Text 5"/>
          <p:cNvSpPr/>
          <p:nvPr/>
        </p:nvSpPr>
        <p:spPr>
          <a:xfrm>
            <a:off x="566928" y="224028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one lens that does not fit this topic and say in a few words why the evidence gives it little purchase.</a:t>
            </a:r>
            <a:endParaRPr lang="en-US" sz="1350" dirty="0"/>
          </a:p>
        </p:txBody>
      </p:sp>
      <p:sp>
        <p:nvSpPr>
          <p:cNvPr id="8" name="Text 6"/>
          <p:cNvSpPr/>
          <p:nvPr/>
        </p:nvSpPr>
        <p:spPr>
          <a:xfrm>
            <a:off x="566928" y="279806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your top lens against the 'everything matters equally' dodge: if you cannot say what your number-one lens explains that number-three does not, re-rank.</a:t>
            </a:r>
            <a:endParaRPr lang="en-US" sz="1350" dirty="0"/>
          </a:p>
        </p:txBody>
      </p:sp>
      <p:sp>
        <p:nvSpPr>
          <p:cNvPr id="9" name="Text 7"/>
          <p:cNvSpPr/>
          <p:nvPr/>
        </p:nvSpPr>
        <p:spPr>
          <a:xfrm>
            <a:off x="566928" y="357530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Be ready to defend your number-one choice to a challenge from another pair in one sentence.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12 — Disability Diversity and Integrating Foundations</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