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130 Lesson 11: Social Economic and Political Determinants
Session focus: Make the social gradient concrete and read racism, colonialism, and health-system design as determinants in their own right. The Whitehall gradient is the anchor.
How to use this deck: each slide shows what students see on the board; these speaker notes hold the timings, facilitator talking points, model answers, and answer keys. Students completed the Lesson 11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The upstream food-environment response reaches about seven times as many people and can prevent new cases, but the downstream clinic education is far more feasible to start immediately. Reach and feasibility pull in opposite directions, which is the core trade-off.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depression in shift workers] Design one downstream and one upstream response, rate each on reach and feasibility (low/medium/high), and give a two-sentence verdict on the trade-off.
Solution: Downstream: a subsidised counselling and antidepressant-access benefit. Reach is limited to workers who screen positive and choose to use it, roughly up to 22% of 1,200 (about 264 night-shift workers), and it treats symptoms rather than the cause. Feasibility is high: it can be added to benefits quickly and is politically easy. Upstream: a scheduling policy guaranteeing two weeks' advance notice and protecting circadian-friendly rotations. Reach covers all 1,200 night-shift workers and prevents new cases by removing the trigger. Feasibility is medium: it requires operational redesign and may raise short-term staffing costs, but it is within management's authority and needs no outside body. Verdict: the scheduling change reaches roughly five times as many people and addresses the cause, while the counselling benefit is faster and easier to enact; the upstream option trades feasibility for far greater reach and prevention.
[Practice 2: pedestrian road-injury deaths] Design one downstream and one upstream response, rate each on reach and feasibility (low/medium/high), and give a two-sentence verdict on the trade-off.
Solution: Downstream: upgrade trauma response (faster ambulances, a dedicated trauma bay) to improve survival after a collision. Reach is limited to the people who are struck, perhaps a few dozen serious cases per year, and it does nothing to stop collisions. Feasibility is medium-to-high: it is a hospital budget decision that can be implemented in months. Upstream: redesign the arterial roads with lower limits, protected sidewalks, and added crossings near schools. Reach covers everyone who walks in the three districts, a large share of roughly 90,000 residents, and prevents collisions rather than only treating them. Feasibility is low-to-medium: it needs capital funding, engineering work, and council approval, so it is slow and contested. Verdict: the street redesign reaches the whole walking population and prevents injuries, while the trauma upgrade is faster but only helps the small number already hit; reach and prevention sit upstream, speed and ease sit downstream.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11 and read the milestone aloud.
  2. Students identify the most upstream determinant their topic touches and the evidence it operates.
  3. Circulate and ask each student to name their topic's furthest-upstream lever.
  4. Mini-conference prompt: 'Does your topic show a social gradient, and what drives it?'
SOURCE: Refer to the term-project document (Part 2, Week 11)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the most upstream determinant of your topic and the evidence it acts. Complete the Lesson 12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predict how mortality should track employment grade and why (two minutes).
  2. Reveal and interpret with the notes.
WHAT TO SURFACE (say this):
  - Mortality rose stepwise as employment grade fell: a gradient, not just a poverty threshold.
  - Even well-paid, housed civil servants below the top had worse health than those above them.
  - This means relative position and control, not only absolute deprivation, shape health.
Set-up: Slide describing the Whitehall studies of British civil servants, before showing the result.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Figure interpretation, groups   |   Materials: A Whitehall-style figure (mortality by employment grade) on a slide.
RUN IT:
  1. Groups interpret the figure and argue why a gradient is more striking than a simple poor-versus-rich gap (six minutes).
  2. Groups propose mechanisms (control at work, chronic stress, resources).
  3. Correct with the notes.
FACILITATOR TALKING POINTS:
  - A gradient means health improves at every step up the ladder, so this is not just about the very poor.
  - Candidate mechanisms: control and autonomy at work, chronic stress, and accumulated resources.
  - It reframes health inequality as a society-wide gradient, implicating policy, not just poverty relief.
Close: Students note where their topic sits on a social gradient.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Framework build, groups   |   Materials: A chosen outcome on the board; a proximal-to-distal layout (individual, living and working conditions, broad social, economic, and political context).
RUN IT:
  1. Groups place causes of the outcome across the proximal-to-distal layers (six minutes).
  2. Groups find the most upstream lever they can identify.
  3. Discuss why upstream action reaches more people.
FACILITATOR TALKING POINTS:
  - Proximal causes (behaviours, exposures) sit downstream of living and working conditions, which sit downstream of policy and power.
  - Upstream determinants shape the distribution of all the downstream ones.
  - 'Structural' means built into how society distributes resources and risks, not individual choices.
Close: Students keep the layered map for their topic.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How do we know the gradient is causal and not just that sicker people earn less?
A. Reverse causation is real and must be addressed, but longitudinal studies, the stepwise gradient even among the employed and healthy at baseline, and plausible mechanisms (control, stress, resources) support a causal social effect. It is reasoned, not assumed.
Q2. What does 'structural' actually mean, operationally?
A. It means a cause located in policies, institutions, and the distribution of power and resources, rather than in individuals. Operationally you measure it through things like income distribution, segregation, policy presence, or institutional practices, not personal traits.
Q3. How does colonialism show up in present-day health data?
A. Through measured disparities tied to dispossession, residential-school legacies, underfunded services, and discrimination in care. The data show worse outcomes that track historical and ongoing policy, which is why history is a determinant, not a backdrop.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A printed handout (provided below; nothing to search for) containing a short Disparity Brief for diabetes plus a blank two-column response grid. Each group also receives one of three additional Disparity Briefs (depression, road-injury deaths, dental decay) reproduced on the handout. No outside reading or data lookup is required; every figure needed is printed inline.
WHAT GOOD WORK LOOKS LIKE:
Strong work names a concrete lever at each level rather than a vague aim, and shows that the upstream response reaches more people and can prevent new cases while the downstream response is faster, cheaper, and less political but limited to those already affected. The reach and feasibility ratings should be justified with a number or a clear reason, not asserted. Common errors to correct: proposing only individual education or counselling at both levels (two downstream responses); mislabelling a bigger clinical program as upstream when it still acts only on diagnosed individuals; rating feasibility without naming the cost, speed, or political barrier; ignoring that only upstream levers touch the not-yet-affected. The framing skill is seeing both rungs of the causal ladder and stating the trade-off explicitly.
Debrief: Almost every disparity has both an upstream and a downstream response; naming both and stating who each reaches is the analytic move, and the reach-versus-feasibility tension is the reason both usually have to coexist.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130  ·  LESSON 11</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Social Economic and Political Determinants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Make the social gradient concrete and read racism, colonialism, and health-system design as determinants in their own right.</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12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Upstream-downstream drill: pairing responses to a health disparity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Design one downstream response: name a concrete lever that helps people already affected (for example a clinic service, a screening, or a treatment subsidy), and state who it reaches.</a:t>
            </a:r>
            <a:endParaRPr lang="en-US" sz="1350" dirty="0"/>
          </a:p>
        </p:txBody>
      </p:sp>
      <p:sp>
        <p:nvSpPr>
          <p:cNvPr id="7" name="Text 5"/>
          <p:cNvSpPr/>
          <p:nvPr/>
        </p:nvSpPr>
        <p:spPr>
          <a:xfrm>
            <a:off x="566928" y="2459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Design one upstream response: name a concrete policy or structural lever that changes the conditions for the whole population at risk (for example pricing, zoning, income transfer, or a built-environment change), and state who it reaches.</a:t>
            </a:r>
            <a:endParaRPr lang="en-US" sz="1350" dirty="0"/>
          </a:p>
        </p:txBody>
      </p:sp>
      <p:sp>
        <p:nvSpPr>
          <p:cNvPr id="8" name="Text 6"/>
          <p:cNvSpPr/>
          <p:nvPr/>
        </p:nvSpPr>
        <p:spPr>
          <a:xfrm>
            <a:off x="566928" y="345643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each response rate reach (how many people it touches) and feasibility (cost, speed, political difficulty) on a low/medium/high scale, and write one line of evidence or reasoning behind each rating.</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Upstream-downstream drill: pairing responses to a health disparity  (continued)</a:t>
            </a:r>
            <a:endParaRPr lang="en-US" sz="2400" dirty="0"/>
          </a:p>
        </p:txBody>
      </p:sp>
      <p:sp>
        <p:nvSpPr>
          <p:cNvPr id="6" name="Text 4"/>
          <p:cNvSpPr/>
          <p:nvPr/>
        </p:nvSpPr>
        <p:spPr>
          <a:xfrm>
            <a:off x="566928" y="168249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two-sentence verdict: which response reaches more people, which is more feasible to enact this year, and why the two usually pull in opposite directions.</a:t>
            </a:r>
            <a:endParaRPr lang="en-US" sz="1350" dirty="0"/>
          </a:p>
        </p:txBody>
      </p:sp>
      <p:sp>
        <p:nvSpPr>
          <p:cNvPr id="7" name="Text 5"/>
          <p:cNvSpPr/>
          <p:nvPr/>
        </p:nvSpPr>
        <p:spPr>
          <a:xfrm>
            <a:off x="566928" y="2459736"/>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Be ready to defend why your upstream lever is genuinely upstream and not just a larger clinical program.</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Diabetes disparity: two responses</a:t>
            </a:r>
            <a:endParaRPr lang="en-US" sz="2400" dirty="0"/>
          </a:p>
        </p:txBody>
      </p:sp>
      <p:sp>
        <p:nvSpPr>
          <p:cNvPr id="7" name="Shape 4"/>
          <p:cNvSpPr/>
          <p:nvPr/>
        </p:nvSpPr>
        <p:spPr>
          <a:xfrm>
            <a:off x="566928" y="1316736"/>
            <a:ext cx="8138160" cy="1863344"/>
          </a:xfrm>
          <a:prstGeom prst="roundRect">
            <a:avLst>
              <a:gd name="adj" fmla="val 2944"/>
            </a:avLst>
          </a:prstGeom>
          <a:solidFill>
            <a:srgbClr val="E6F3F0"/>
          </a:solidFill>
          <a:ln/>
        </p:spPr>
      </p:sp>
      <p:sp>
        <p:nvSpPr>
          <p:cNvPr id="8" name="Shape 5"/>
          <p:cNvSpPr/>
          <p:nvPr/>
        </p:nvSpPr>
        <p:spPr>
          <a:xfrm>
            <a:off x="566928" y="1316736"/>
            <a:ext cx="64008" cy="1863344"/>
          </a:xfrm>
          <a:prstGeom prst="rect">
            <a:avLst/>
          </a:prstGeom>
          <a:solidFill>
            <a:srgbClr val="0B7B6B"/>
          </a:solidFill>
          <a:ln/>
        </p:spPr>
      </p:sp>
      <p:sp>
        <p:nvSpPr>
          <p:cNvPr id="9" name="Text 6"/>
          <p:cNvSpPr/>
          <p:nvPr/>
        </p:nvSpPr>
        <p:spPr>
          <a:xfrm>
            <a:off x="786384" y="1380744"/>
            <a:ext cx="7680960" cy="17353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Disparity Brief: In a city of 500,000, type 2 diabetes prevalence is 14% in the lowest-income quintile and 5% in the highest. The low-income quintile (about 100,000 people) lives mostly in three neighbourhoods classed as food deserts, where the nearest full grocery is over 2 km away and corner stores stock mainly packaged food. A downstream option (nurse-led diabetes education in the local clinic) and an upstream option (a healthy-food retail subsidy plus transit-stop grocery siting) are both on the table.</a:t>
            </a:r>
            <a:endParaRPr lang="en-US" sz="1250" dirty="0"/>
          </a:p>
        </p:txBody>
      </p:sp>
      <p:sp>
        <p:nvSpPr>
          <p:cNvPr id="10" name="Text 7"/>
          <p:cNvSpPr/>
          <p:nvPr/>
        </p:nvSpPr>
        <p:spPr>
          <a:xfrm>
            <a:off x="566928" y="33263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State the disparity: the poorest quintile has 14% prevalence versus 5% in the richest, roughly a threefold gap, concentrated in three food-desert neighbourhoods.</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Diabetes disparity: two responses  (continued)</a:t>
            </a:r>
            <a:endParaRPr lang="en-US" sz="2400" dirty="0"/>
          </a:p>
        </p:txBody>
      </p:sp>
      <p:sp>
        <p:nvSpPr>
          <p:cNvPr id="6" name="Text 4"/>
          <p:cNvSpPr/>
          <p:nvPr/>
        </p:nvSpPr>
        <p:spPr>
          <a:xfrm>
            <a:off x="566928" y="1316736"/>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Downstream lever: nurse-led education reaches only people already diagnosed and able to attend the clinic. With 14% prevalence in a 100,000 population that is about 14,000 people at most, and realistically far fewer once attendance is accounted for. Feasibility is high: it uses existing clinic staff, can start in weeks, and faces little political opposition.</a:t>
            </a:r>
            <a:endParaRPr lang="en-US" sz="1250" dirty="0"/>
          </a:p>
        </p:txBody>
      </p:sp>
      <p:sp>
        <p:nvSpPr>
          <p:cNvPr id="7" name="Text 5"/>
          <p:cNvSpPr/>
          <p:nvPr/>
        </p:nvSpPr>
        <p:spPr>
          <a:xfrm>
            <a:off x="566928" y="2451608"/>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Upstream lever: a retail subsidy plus grocery siting changes the food environment for all 100,000 residents of the quintile, including those not yet diagnosed, so it can prevent new cases rather than only manage existing ones. Feasibility is lower: it needs a budget line, retailer and municipal agreement, and zoning changes, so it is slower and more political.</a:t>
            </a:r>
            <a:endParaRPr lang="en-US" sz="1250" dirty="0"/>
          </a:p>
        </p:txBody>
      </p:sp>
      <p:sp>
        <p:nvSpPr>
          <p:cNvPr id="8" name="Text 6"/>
          <p:cNvSpPr/>
          <p:nvPr/>
        </p:nvSpPr>
        <p:spPr>
          <a:xfrm>
            <a:off x="566928" y="3586480"/>
            <a:ext cx="8138160" cy="4475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Compare reach: roughly 100,000 reachable upstream versus at most 14,000 downstream, and only the upstream lever touches the not-yet-diagnosed.</a:t>
            </a:r>
            <a:endParaRPr lang="en-US" sz="1250" dirty="0"/>
          </a:p>
        </p:txBody>
      </p:sp>
      <p:sp>
        <p:nvSpPr>
          <p:cNvPr id="9" name="Text 7"/>
          <p:cNvSpPr/>
          <p:nvPr/>
        </p:nvSpPr>
        <p:spPr>
          <a:xfrm>
            <a:off x="566928" y="4111752"/>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Compare feasibility: the downstream lever can run this quarter with no new authority, while the upstream lever needs funding and intergovernmental agreement and may take years.</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Diabetes disparity: two responses  (continued)</a:t>
            </a:r>
            <a:endParaRPr lang="en-US" sz="2400" dirty="0"/>
          </a:p>
        </p:txBody>
      </p:sp>
      <p:sp>
        <p:nvSpPr>
          <p:cNvPr id="6" name="Text 4"/>
          <p:cNvSpPr/>
          <p:nvPr/>
        </p:nvSpPr>
        <p:spPr>
          <a:xfrm>
            <a:off x="566928" y="1316736"/>
            <a:ext cx="8138160" cy="923544"/>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The upstream food-environment response reaches about seven times as many people and can prevent new cases, but the downstream clinic education is far more feasible to start immediately. Reach and feasibility pull in opposite directions, which is the core trade-off.</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8" name="Shape 5"/>
          <p:cNvSpPr/>
          <p:nvPr/>
        </p:nvSpPr>
        <p:spPr>
          <a:xfrm>
            <a:off x="566928" y="1316736"/>
            <a:ext cx="54864" cy="1973072"/>
          </a:xfrm>
          <a:prstGeom prst="rect">
            <a:avLst/>
          </a:prstGeom>
          <a:solidFill>
            <a:srgbClr val="0B7B6B"/>
          </a:solidFill>
          <a:ln/>
        </p:spPr>
      </p:sp>
      <p:sp>
        <p:nvSpPr>
          <p:cNvPr id="9"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depression in shift workers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Disparity Brief: At a regional warehouse employing 4,000 people, rotating night-shift workers (about 1,200 staff) screen positive for moderate-to-severe depression at 22%, versus 9% among the 2,800 day-shift staff. Exit interviews link the gap to unpredictable schedules posted with under 72 hours' notice, which disrupt sleep and childcare. Management will consider either an employee counselling benefit or a scheduling-policy change.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Design one downstream and one upstream response, rate each on reach and feasibility (low/medium/high), and give a two-sentence verdict on the trade-off.</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973072"/>
          </a:xfrm>
          <a:prstGeom prst="roundRect">
            <a:avLst>
              <a:gd name="adj" fmla="val 2317"/>
            </a:avLst>
          </a:prstGeom>
          <a:solidFill>
            <a:srgbClr val="F4F7F6"/>
          </a:solidFill>
          <a:ln w="12700">
            <a:solidFill>
              <a:srgbClr val="E8ECEE"/>
            </a:solidFill>
            <a:prstDash val="solid"/>
          </a:ln>
        </p:spPr>
      </p:sp>
      <p:sp>
        <p:nvSpPr>
          <p:cNvPr id="7" name="Shape 5"/>
          <p:cNvSpPr/>
          <p:nvPr/>
        </p:nvSpPr>
        <p:spPr>
          <a:xfrm>
            <a:off x="566928" y="1316736"/>
            <a:ext cx="54864" cy="1973072"/>
          </a:xfrm>
          <a:prstGeom prst="rect">
            <a:avLst/>
          </a:prstGeom>
          <a:solidFill>
            <a:srgbClr val="0B7B6B"/>
          </a:solidFill>
          <a:ln/>
        </p:spPr>
      </p:sp>
      <p:sp>
        <p:nvSpPr>
          <p:cNvPr id="8" name="Text 6"/>
          <p:cNvSpPr/>
          <p:nvPr/>
        </p:nvSpPr>
        <p:spPr>
          <a:xfrm>
            <a:off x="749808" y="1389888"/>
            <a:ext cx="7754112" cy="1826768"/>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pedestrian road-injury deaths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Disparity Brief: A county of 200,000 records pedestrian road-injury deaths at 11 per 100,000 per year in its three lowest-income districts and 3 per 100,000 in its wealthier districts. Crash reports show the high-fatality districts have wide arterial roads with 60 km/h limits, few crossings, and no protected sidewalks near schools. The county council can fund either a trauma-response upgrade at the regional hospital or a street-redesign and speed-reduction program.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Design one downstream and one upstream response, rate each on reach and feasibility (low/medium/high), and give a two-sentence verdict on the trade-off.</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50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11.</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Does your topic show a social gradient, and what drives it?</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the most upstream determinant of your topic and the evidence it acts.</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1:04–1:44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1:44–2:34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Recount the Black Report (1980) and its political significance</a:t>
            </a:r>
            <a:endParaRPr lang="en-US" sz="1400" dirty="0"/>
          </a:p>
        </p:txBody>
      </p:sp>
      <p:sp>
        <p:nvSpPr>
          <p:cNvPr id="8" name="Text 5"/>
          <p:cNvSpPr/>
          <p:nvPr/>
        </p:nvSpPr>
        <p:spPr>
          <a:xfrm>
            <a:off x="566928" y="166319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the Whitehall studies and Michael Marmot's articulation of the social gradient</a:t>
            </a:r>
            <a:endParaRPr lang="en-US" sz="1400" dirty="0"/>
          </a:p>
        </p:txBody>
      </p:sp>
      <p:sp>
        <p:nvSpPr>
          <p:cNvPr id="9" name="Text 6"/>
          <p:cNvSpPr/>
          <p:nvPr/>
        </p:nvSpPr>
        <p:spPr>
          <a:xfrm>
            <a:off x="566928" y="223723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Articulate the WHO Commission on Social Determinants of Health (2008) framework</a:t>
            </a:r>
            <a:endParaRPr lang="en-US" sz="1400" dirty="0"/>
          </a:p>
        </p:txBody>
      </p:sp>
      <p:sp>
        <p:nvSpPr>
          <p:cNvPr id="10" name="Text 7"/>
          <p:cNvSpPr/>
          <p:nvPr/>
        </p:nvSpPr>
        <p:spPr>
          <a:xfrm>
            <a:off x="566928" y="281127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racism as a public health issue with measurable health consequences</a:t>
            </a:r>
            <a:endParaRPr lang="en-US" sz="1400" dirty="0"/>
          </a:p>
        </p:txBody>
      </p:sp>
      <p:sp>
        <p:nvSpPr>
          <p:cNvPr id="11" name="Text 8"/>
          <p:cNvSpPr/>
          <p:nvPr/>
        </p:nvSpPr>
        <p:spPr>
          <a:xfrm>
            <a:off x="566928" y="338531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Describe colonialism as the determinant of Indigenous health disparities in Canada</a:t>
            </a:r>
            <a:endParaRPr lang="en-US" sz="1400" dirty="0"/>
          </a:p>
        </p:txBody>
      </p:sp>
      <p:sp>
        <p:nvSpPr>
          <p:cNvPr id="12" name="Text 9"/>
          <p:cNvSpPr/>
          <p:nvPr/>
        </p:nvSpPr>
        <p:spPr>
          <a:xfrm>
            <a:off x="566928" y="395935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the TRC Calls to Action 18-24 and their significance for health science</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Explain how health system design itself is a determinant of population health</a:t>
            </a:r>
            <a:endParaRPr lang="en-US" sz="1400" dirty="0"/>
          </a:p>
        </p:txBody>
      </p:sp>
      <p:sp>
        <p:nvSpPr>
          <p:cNvPr id="7" name="Text 5"/>
          <p:cNvSpPr/>
          <p:nvPr/>
        </p:nvSpPr>
        <p:spPr>
          <a:xfrm>
            <a:off x="566928" y="189077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Discuss the political determinants of health framework</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Predict the gradient</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How should mortality track employment grade — and why?</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Reason about the gradient</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Interpret this gradient and explain why it is more important than a simple poverty threshold.</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the determinants framework</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Place the causes of this outcome from proximal to distal, then find the furthest-upstream lever.</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we know the gradient is causal and not just that sicker people earn less?</a:t>
            </a:r>
            <a:endParaRPr lang="en-US" sz="1400" dirty="0"/>
          </a:p>
        </p:txBody>
      </p:sp>
      <p:sp>
        <p:nvSpPr>
          <p:cNvPr id="9" name="Text 6"/>
          <p:cNvSpPr/>
          <p:nvPr/>
        </p:nvSpPr>
        <p:spPr>
          <a:xfrm>
            <a:off x="566928" y="235864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What does 'structural' actually mean, operationally?</a:t>
            </a:r>
            <a:endParaRPr lang="en-US" sz="1400" dirty="0"/>
          </a:p>
        </p:txBody>
      </p:sp>
      <p:sp>
        <p:nvSpPr>
          <p:cNvPr id="10" name="Text 7"/>
          <p:cNvSpPr/>
          <p:nvPr/>
        </p:nvSpPr>
        <p:spPr>
          <a:xfrm>
            <a:off x="566928" y="2737104"/>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does colonialism show up in present-day health data?</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40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Upstream-downstream drill: pairing responses to a health disparity</a:t>
            </a:r>
            <a:endParaRPr lang="en-US" sz="2400" dirty="0"/>
          </a:p>
        </p:txBody>
      </p:sp>
      <p:sp>
        <p:nvSpPr>
          <p:cNvPr id="7" name="Text 4"/>
          <p:cNvSpPr/>
          <p:nvPr/>
        </p:nvSpPr>
        <p:spPr>
          <a:xfrm>
            <a:off x="566928" y="1682496"/>
            <a:ext cx="8138160" cy="15087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Take one health disparity and design two responses to it: a downstream response that acts on individuals already affected, and an upstream response that acts on the conditions producing the disparity. For each response, state the lever, who it reaches, and how feasible it is, then judge the reach-versus-feasibility trade-off between the two.</a:t>
            </a:r>
            <a:endParaRPr lang="en-US" sz="1500" dirty="0"/>
          </a:p>
        </p:txBody>
      </p:sp>
      <p:sp>
        <p:nvSpPr>
          <p:cNvPr id="8" name="Text 5"/>
          <p:cNvSpPr/>
          <p:nvPr/>
        </p:nvSpPr>
        <p:spPr>
          <a:xfrm>
            <a:off x="566928" y="333756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Read your group's Disparity Brief and write the disparity in one sentence (who is worse off, on what measure, by how much).</a:t>
            </a:r>
            <a:endParaRPr lang="en-US" sz="1350" dirty="0"/>
          </a:p>
        </p:txBody>
      </p:sp>
      <p:sp>
        <p:nvSpPr>
          <p:cNvPr id="9" name="Text 6"/>
          <p:cNvSpPr/>
          <p:nvPr/>
        </p:nvSpPr>
        <p:spPr>
          <a:xfrm>
            <a:off x="566928" y="3895344"/>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Place the brief on a causal ladder: the immediate clinical event sits at the bottom (downstream), the living and working conditions sit in the middle, and the policies and resource distribution that shape those conditions sit at the top (upstream).</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130 Lesson 11 — Social Economic and Political Determinants</dc:title>
  <dc:subject>PptxGenJS Presentation</dc:subject>
  <dc:creator>Dr. Kiffer G. Card</dc:creator>
  <cp:lastModifiedBy>Dr. Kiffer G. Card</cp:lastModifiedBy>
  <cp:revision>1</cp:revision>
  <dcterms:created xsi:type="dcterms:W3CDTF">2026-06-16T00:35:10Z</dcterms:created>
  <dcterms:modified xsi:type="dcterms:W3CDTF">2026-06-16T00:35:10Z</dcterms:modified>
</cp:coreProperties>
</file>