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130 Lesson 10: Occupational Health and Worker Safety
Session focus: Read occupational health as a founding source of epidemiological method, from Ramazzini and Pott to today's hazards. The hidden comparison group in Pott's reasoning is the crux.
How to use this deck: each slide shows what students see on the board; these speaker notes hold the timings, facilitator talking points, model answers, and answer keys. Students completed the Lesson 10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Hazard: solvent vapours; population: technicians over a full shift; control: engineering (local exhaust ventilation) plus product substitution, because designing the vapour out of the breathing zone protects everyone and does not rely on each worker wearing gear correctly.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Warehouse forklift traffic] Name the hazard and the population at risk, choose the highest realistic control on the hierarchy, and justify in one sentence why it beats the vest-and-stay-alert approach now in place.
Solution: Hazard: collision between powered forklifts and pedestrians sharing the same space. Population at risk: on-foot order-pickers across all three shifts, especially in narrow, poorly lit aisles, plus forklift operators. Highest realistic control: an engineering control that separates people from the vehicles by design, physical barriers or guard rails creating dedicated pedestrian lanes and one-way forklift routes, supported by better lighting and proximity sensors. This sits above the current vests (PPE) and the 'stay alert' rule (administrative). Justification: separating pedestrians and forklifts by physical layout removes the chance of contact for everyone and does not depend on every tired worker on every shift staying perfectly alert, whereas a vest only makes a worker more visible and 'stay alert' fails the moment attention lapses. Residual risk after barriers: crossing points still need controlled, so add marked crossings with right-of-way rules (administrative) and keep the vests as a low-rung backstop.
[Practice 2: Hospital sharps and needlestick injuries] Name the hazard and the population at risk, choose the highest realistic control on the hierarchy, and justify in one sentence why it beats relying on gloves and the no-recapping rule.
Solution: Hazard: percutaneous injury from contaminated hollow-bore needles, carrying bloodborne-pathogen exposure. Population at risk: nurses and other ward staff who handle needles, plus downstream cleaners and waste handlers; risk rises when staff are rushed. Highest realistic control: substitution combined with engineering, switch to safety-engineered devices (needles with retractable shields or blunting mechanisms that cover the tip automatically after use), and place point-of-use sharps bins within arm's reach so no recapping is ever needed. This sits above gloves (PPE) and the no-recapping rule (administrative). Justification: a self-shielding needle removes the exposed sharp at the moment of use for every worker automatically, whereas gloves do not stop a needle and the no-recapping rule collapses exactly when staff are busiest. Residual risk: a small chance of injury before activation remains, so keep the no-recapping training and gloves as backstops and ensure bins are always stocked and reachable.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10 and read the milestone aloud.
  2. Students decide whether an occupational lens applies to their topic and document the answer with evidence.
  3. Circulate and ask each student whether a defined exposed workforce exists for their topic.
  4. Mini-conference prompt: 'Is occupation a cause, a setting, or irrelevant for your topic?'
SOURCE: Refer to the term-project document (Part 2, Week 10) for the brief, rubric, and non-fit routes.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whether an occupational lens fits your topic and your evidence. Complete the Lesson 11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propose why workplaces were good natural laboratories (two minutes).
  2. Surface with the notes.
WHAT TO SURFACE (say this):
  - Workers share a concentrated, well-defined exposure (a specific dust, chemical, or task) that the general population does not.
  - That makes a clear exposed group and an obvious comparison, which is what causal reasoning needs.
  - Ramazzini's advice to ask 'what work do you do?' was an early exposure-assessment instinct.
Set-up: Slide: 'Some of the earliest cause-and-effect health discoveries came from watching workers. Why workers?'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Mini case, pairs   |   Materials: A short summary of Percivall Pott's observation of scrotal cancer in chimney sweeps.
RUN IT:
  1. Pairs identify the exposed group, the comparison hiding in the reasoning, and the inferred cause (six minutes).
  2. Pairs name what would strengthen the case today.
  3. Connect to the comparison-group idea from earlier weeks.
FACILITATOR TALKING POINTS:
  - Exposed: chimney sweeps with heavy soot contact; implied comparison: men in other trades without that exposure.
  - Inferred cause: soot (later, polycyclic aromatic hydrocarbons), one of the first identified occupational carcinogens.
  - Strengthening it today would need rates, a defined comparison, and control of other exposures.
Close: Students note how a concentrated exposure clarifies causation.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Jigsaw, groups   |   Materials: Cards for occupational disease arcs: asbestos and mesothelioma, lead and neurotoxicity, silica and silicosis, radium and the Radium Girls.
RUN IT:
  1. Each group masters one arc: exposure, recognition, and the regulation it produced.
  2. Groups teach their arc in sixty seconds.
  3. Discuss the lag between recognition and regulation.
FACILITATOR TALKING POINTS:
  - Each arc follows a pattern: a concentrated exposure, a delayed recognition of harm, and eventual regulation, often after avoidable deaths.
  - The Radium Girls case linked exposure to harm and advanced workers' right to know and to compensation.
  - Regulation usually lags the evidence, an echo of the tobacco story.
Close: Students note whether an occupational exposure touches their topic.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What is the healthy-worker effect?
A. Employed people tend to be healthier than the general population (the sick are less likely to be working), so occupational studies can understate harm when they compare workers to the general public. It is a selection bias to watch for, and it is taught formally in the later methods course.
Q2. Why are occupational exposures easier to attribute than many others?
A. Because they are often intense, specific, and recorded, with a defined exposed workforce and a plausible comparison. That clarity is exactly why so many carcinogens were first identified in workers.
Q3. What is the hierarchy of controls?
A. A ranking of ways to reduce a hazard, from most to least effective: eliminate the hazard, substitute a safer alternative, engineering controls, administrative controls, then personal protective equipment. It pushes prevention upstream rather than relying on workers' behaviour.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one-page handout (printed below; nothing to look up). It contains the Hierarchy of Controls reference ladder and three short workplace dossiers. The ladder, most to least effective: (1) Elimination, remove the hazard entirely; (2) Substitution, swap the hazard for something safer; (3) Engineering controls, isolate people from the hazard by design (ventilation, guards, enclosure); (4) Administrative controls, change how people work (rotation, training, schedules, signage); (5) Personal protective equipment (PPE), gear worn by the worker (masks, gloves, respirators). The rule of thumb: controls higher on the ladder protect everyone automatically and do not depend on each worker behaving perfectly; PPE sits at the bottom because it protects one person at a time only if worn correctly every time.
WHAT GOOD WORK LOOKS LIKE:
Strong work names a specific hazard and a specific population (which workers, which task, how often), then picks a control as high on the ladder as the scenario realistically allows, elimination, substitution, or engineering, and explains the choice with the compliance argument: higher controls protect everyone automatically and do not depend on each worker behaving perfectly every time. Strong work also notes residual risk and adds a lower-rung backstop rather than treating one control as total. Common errors to correct: defaulting to 'give them masks/gloves/training' (PPE and administrative controls sit at the bottom for a reason); naming a vague population ('the staff') instead of the exposed task; choosing PPE that does not even address the agent (surgical masks against solvent vapour, gloves against needlesticks); and treating the chosen control as eliminating all risk with no backstop. There is no single right wording, but the placement and the why must be defensible.
Debrief: Land the rule in one line: design the hazard out so safety does not ride on every worker getting it right, the occupational version of upstream beats downstream that returns next week.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130  ·  LESSON 10</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Occupational Health and Worker Safety</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Read occupational health as a founding source of epidemiological method, from Ramazzini and Pott to today's hazards.</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11</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Hazard, population, and control: placing fixes on the hierarchy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List the candidate fixes you can think of and label each one with its rung: elimination, substitution, engineering, administrative, or PPE.</a:t>
            </a:r>
            <a:endParaRPr lang="en-US" sz="1350" dirty="0"/>
          </a:p>
        </p:txBody>
      </p:sp>
      <p:sp>
        <p:nvSpPr>
          <p:cNvPr id="7" name="Text 5"/>
          <p:cNvSpPr/>
          <p:nvPr/>
        </p:nvSpPr>
        <p:spPr>
          <a:xfrm>
            <a:off x="566928" y="245973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Pick the highest rung that is realistic for the scenario, and note what it would look like in practice for this exact job.</a:t>
            </a:r>
            <a:endParaRPr lang="en-US" sz="1350" dirty="0"/>
          </a:p>
        </p:txBody>
      </p:sp>
      <p:sp>
        <p:nvSpPr>
          <p:cNvPr id="8" name="Text 6"/>
          <p:cNvSpPr/>
          <p:nvPr/>
        </p:nvSpPr>
        <p:spPr>
          <a:xfrm>
            <a:off x="566928" y="30175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State why that control beats the PPE or behaviour-based options below it, using the idea that higher controls protect everyone without depending on perfect compliance.</a:t>
            </a:r>
            <a:endParaRPr lang="en-US" sz="1350" dirty="0"/>
          </a:p>
        </p:txBody>
      </p:sp>
      <p:sp>
        <p:nvSpPr>
          <p:cNvPr id="9" name="Text 7"/>
          <p:cNvSpPr/>
          <p:nvPr/>
        </p:nvSpPr>
        <p:spPr>
          <a:xfrm>
            <a:off x="566928" y="37947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Flag any residual risk that remains after your chosen control, and what lower-rung control you would add as a backstop.</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Nail salon solvent exposure</a:t>
            </a:r>
            <a:endParaRPr lang="en-US" sz="2400" dirty="0"/>
          </a:p>
        </p:txBody>
      </p:sp>
      <p:sp>
        <p:nvSpPr>
          <p:cNvPr id="7" name="Shape 4"/>
          <p:cNvSpPr/>
          <p:nvPr/>
        </p:nvSpPr>
        <p:spPr>
          <a:xfrm>
            <a:off x="566928" y="1316736"/>
            <a:ext cx="8138160" cy="1253744"/>
          </a:xfrm>
          <a:prstGeom prst="roundRect">
            <a:avLst>
              <a:gd name="adj" fmla="val 4376"/>
            </a:avLst>
          </a:prstGeom>
          <a:solidFill>
            <a:srgbClr val="E6F3F0"/>
          </a:solidFill>
          <a:ln/>
        </p:spPr>
      </p:sp>
      <p:sp>
        <p:nvSpPr>
          <p:cNvPr id="8" name="Shape 5"/>
          <p:cNvSpPr/>
          <p:nvPr/>
        </p:nvSpPr>
        <p:spPr>
          <a:xfrm>
            <a:off x="566928" y="1316736"/>
            <a:ext cx="64008" cy="1253744"/>
          </a:xfrm>
          <a:prstGeom prst="rect">
            <a:avLst/>
          </a:prstGeom>
          <a:solidFill>
            <a:srgbClr val="0B7B6B"/>
          </a:solidFill>
          <a:ln/>
        </p:spPr>
      </p:sp>
      <p:sp>
        <p:nvSpPr>
          <p:cNvPr id="9" name="Text 6"/>
          <p:cNvSpPr/>
          <p:nvPr/>
        </p:nvSpPr>
        <p:spPr>
          <a:xfrm>
            <a:off x="786384" y="1380744"/>
            <a:ext cx="7680960" cy="11257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 small nail salon. Technicians spend most of an eight-hour shift bent over clients applying acrylic products and removers that release volatile solvents (acetone, toluene, methyl methacrylate vapours). The shop has one openable window and no mechanical ventilation. Staff report headaches and dizziness by afternoon. Some wear thin surgical masks.</a:t>
            </a:r>
            <a:endParaRPr lang="en-US" sz="1250" dirty="0"/>
          </a:p>
        </p:txBody>
      </p:sp>
      <p:sp>
        <p:nvSpPr>
          <p:cNvPr id="10" name="Text 7"/>
          <p:cNvSpPr/>
          <p:nvPr/>
        </p:nvSpPr>
        <p:spPr>
          <a:xfrm>
            <a:off x="566928" y="271678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Exposure: airborne organic solvent vapours released at the point of application, building up in a poorly ventilated room over the shift.</a:t>
            </a:r>
            <a:endParaRPr lang="en-US" sz="1250" dirty="0"/>
          </a:p>
        </p:txBody>
      </p:sp>
      <p:sp>
        <p:nvSpPr>
          <p:cNvPr id="11" name="Text 8"/>
          <p:cNvSpPr/>
          <p:nvPr/>
        </p:nvSpPr>
        <p:spPr>
          <a:xfrm>
            <a:off x="566928" y="324205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Population at risk: the technicians, exposed for most of an eight-hour shift at close range, plus seated clients to a lesser degree; technicians get the chronic, repeated dose.</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Nail salon solvent exposure  (continued)</a:t>
            </a:r>
            <a:endParaRPr lang="en-US" sz="2400" dirty="0"/>
          </a:p>
        </p:txBody>
      </p:sp>
      <p:sp>
        <p:nvSpPr>
          <p:cNvPr id="6" name="Text 4"/>
          <p:cNvSpPr/>
          <p:nvPr/>
        </p:nvSpPr>
        <p:spPr>
          <a:xfrm>
            <a:off x="566928" y="1316736"/>
            <a:ext cx="8138160" cy="1463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Candidate fixes by rung: elimination (stop using solvent products) is not realistic for the business; substitution (lower-toxicity or water-based product lines) is partly possible; engineering (source-capture ventilation, a downdraft or local exhaust table that pulls vapour away from the breathing zone) directly removes vapour for everyone; administrative (shorter shifts, job rotation) and PPE (surgical masks) sit lower, and surgical masks do nothing against vapours anyway.</a:t>
            </a:r>
            <a:endParaRPr lang="en-US" sz="1250" dirty="0"/>
          </a:p>
        </p:txBody>
      </p:sp>
      <p:sp>
        <p:nvSpPr>
          <p:cNvPr id="7" name="Text 5"/>
          <p:cNvSpPr/>
          <p:nvPr/>
        </p:nvSpPr>
        <p:spPr>
          <a:xfrm>
            <a:off x="566928" y="28580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Best realistic control: an engineering control, source-capture local exhaust ventilation at each station, ideally paired with substitution toward lower-toxicity products.</a:t>
            </a:r>
            <a:endParaRPr lang="en-US" sz="1250" dirty="0"/>
          </a:p>
        </p:txBody>
      </p:sp>
      <p:sp>
        <p:nvSpPr>
          <p:cNvPr id="8" name="Text 6"/>
          <p:cNvSpPr/>
          <p:nvPr/>
        </p:nvSpPr>
        <p:spPr>
          <a:xfrm>
            <a:off x="566928" y="3586480"/>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Why it beats PPE: ventilation lowers the vapour concentration the whole room breathes, automatically and continuously, whereas a mask protects one person only if it is the right type and worn perfectly; the surgical masks in use give a false sense of safety because they do not filter solvent vapour at all.</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Nail salon solvent exposure  (continued)</a:t>
            </a:r>
            <a:endParaRPr lang="en-US" sz="2400" dirty="0"/>
          </a:p>
        </p:txBody>
      </p:sp>
      <p:sp>
        <p:nvSpPr>
          <p:cNvPr id="6" name="Text 4"/>
          <p:cNvSpPr/>
          <p:nvPr/>
        </p:nvSpPr>
        <p:spPr>
          <a:xfrm>
            <a:off x="566928" y="1316736"/>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Hazard: solvent vapours; population: technicians over a full shift; control: engineering (local exhaust ventilation) plus product substitution, because designing the vapour out of the breathing zone protects everyone and does not rely on each worker wearing gear correctly.</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8" name="Shape 5"/>
          <p:cNvSpPr/>
          <p:nvPr/>
        </p:nvSpPr>
        <p:spPr>
          <a:xfrm>
            <a:off x="566928" y="1316736"/>
            <a:ext cx="54864" cy="1973072"/>
          </a:xfrm>
          <a:prstGeom prst="rect">
            <a:avLst/>
          </a:prstGeom>
          <a:solidFill>
            <a:srgbClr val="0B7B6B"/>
          </a:solidFill>
          <a:ln/>
        </p:spPr>
      </p:sp>
      <p:sp>
        <p:nvSpPr>
          <p:cNvPr id="9"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Warehouse forklift traffic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distribution warehouse runs three shifts. Forklifts move pallets along the same aisles where order-pickers walk on foot. Lighting is uneven, aisles are narrow, and pickers wear high-visibility vests. In the past year there have been two near-misses and one foot injury when a picker stepped into an aisle as a forklift reversed. The current safety measure is the vests plus a rule that pickers should 'stay alert'.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Name the hazard and the population at risk, choose the highest realistic control on the hierarchy, and justify in one sentence why it beats the vest-and-stay-alert approach now in place.</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7" name="Shape 5"/>
          <p:cNvSpPr/>
          <p:nvPr/>
        </p:nvSpPr>
        <p:spPr>
          <a:xfrm>
            <a:off x="566928" y="1316736"/>
            <a:ext cx="54864" cy="1973072"/>
          </a:xfrm>
          <a:prstGeom prst="rect">
            <a:avLst/>
          </a:prstGeom>
          <a:solidFill>
            <a:srgbClr val="0B7B6B"/>
          </a:solidFill>
          <a:ln/>
        </p:spPr>
      </p:sp>
      <p:sp>
        <p:nvSpPr>
          <p:cNvPr id="8"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Hospital sharps and needlestick injuries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On a busy hospital ward, nurses draw blood and give injections using conventional hollow-bore needles, then recap them by hand before disposal. Several needlestick injuries occur each year, carrying a risk of bloodborne infection (hepatitis B, hepatitis C, HIV). Staff are trained not to recap and are issued gloves, but recapping still happens when staff are rushed and sharps bins are not always within reach.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Name the hazard and the population at risk, choose the highest realistic control on the hierarchy, and justify in one sentence why it beats relying on gloves and the no-recapping rule.</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10.</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Is occupation a cause, a setting, or irrelevant for your topic?</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whether an occupational lens fits your topic and your evidence.</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1:04–1:44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1:44–2:34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Ramazzini as the founder of occupational medicine</a:t>
            </a:r>
            <a:endParaRPr lang="en-US" sz="1400" dirty="0"/>
          </a:p>
        </p:txBody>
      </p:sp>
      <p:sp>
        <p:nvSpPr>
          <p:cNvPr id="8" name="Text 5"/>
          <p:cNvSpPr/>
          <p:nvPr/>
        </p:nvSpPr>
        <p:spPr>
          <a:xfrm>
            <a:off x="566928" y="166319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Trace landmark occupational disease arcs (Pott's scrotal cancer, asbestos, black lung, radium dial painters)</a:t>
            </a:r>
            <a:endParaRPr lang="en-US" sz="1400" dirty="0"/>
          </a:p>
        </p:txBody>
      </p:sp>
      <p:sp>
        <p:nvSpPr>
          <p:cNvPr id="9" name="Text 6"/>
          <p:cNvSpPr/>
          <p:nvPr/>
        </p:nvSpPr>
        <p:spPr>
          <a:xfrm>
            <a:off x="566928" y="223723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Recount key workplace disasters and the regulation that followed</a:t>
            </a:r>
            <a:endParaRPr lang="en-US" sz="1400" dirty="0"/>
          </a:p>
        </p:txBody>
      </p:sp>
      <p:sp>
        <p:nvSpPr>
          <p:cNvPr id="10" name="Text 7"/>
          <p:cNvSpPr/>
          <p:nvPr/>
        </p:nvSpPr>
        <p:spPr>
          <a:xfrm>
            <a:off x="566928" y="2583688"/>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OSHA (US) from WorkSafeBC and the Canadian provincial regulatory landscape</a:t>
            </a:r>
            <a:endParaRPr lang="en-US" sz="1400" dirty="0"/>
          </a:p>
        </p:txBody>
      </p:sp>
      <p:sp>
        <p:nvSpPr>
          <p:cNvPr id="11" name="Text 8"/>
          <p:cNvSpPr/>
          <p:nvPr/>
        </p:nvSpPr>
        <p:spPr>
          <a:xfrm>
            <a:off x="566928" y="3157728"/>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Discuss modern occupational health issues including burnout, gig work, and shift work</a:t>
            </a:r>
            <a:endParaRPr lang="en-US" sz="1400" dirty="0"/>
          </a:p>
        </p:txBody>
      </p:sp>
      <p:sp>
        <p:nvSpPr>
          <p:cNvPr id="12" name="Text 9"/>
          <p:cNvSpPr/>
          <p:nvPr/>
        </p:nvSpPr>
        <p:spPr>
          <a:xfrm>
            <a:off x="566928" y="3731768"/>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moral injury and healthcare worker health</a:t>
            </a:r>
            <a:endParaRPr lang="en-US" sz="1400" dirty="0"/>
          </a:p>
        </p:txBody>
      </p:sp>
      <p:sp>
        <p:nvSpPr>
          <p:cNvPr id="13" name="Text 10"/>
          <p:cNvSpPr/>
          <p:nvPr/>
        </p:nvSpPr>
        <p:spPr>
          <a:xfrm>
            <a:off x="566928" y="407822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why occupational cohorts have been so productive for chronic disease research</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Articulate the difference between safety culture and safety regulation</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Why watch workers?</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Why did watching workers produce some of the earliest cause-and-effect health discoveries?</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Reconstruct Pott's reasoning</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In Pott's observation, who is the exposed group, what is the implied comparison, and what is the inferred cause?</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Disease-arc jigsaw</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Teach your occupational disease arc: the exposure, how the harm was recognised, and the rule it produced.</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the healthy-worker effect?</a:t>
            </a:r>
            <a:endParaRPr lang="en-US" sz="1400" dirty="0"/>
          </a:p>
        </p:txBody>
      </p:sp>
      <p:sp>
        <p:nvSpPr>
          <p:cNvPr id="9" name="Text 6"/>
          <p:cNvSpPr/>
          <p:nvPr/>
        </p:nvSpPr>
        <p:spPr>
          <a:xfrm>
            <a:off x="566928" y="21310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are occupational exposures easier to attribute than many others?</a:t>
            </a:r>
            <a:endParaRPr lang="en-US" sz="1400" dirty="0"/>
          </a:p>
        </p:txBody>
      </p:sp>
      <p:sp>
        <p:nvSpPr>
          <p:cNvPr id="10" name="Text 7"/>
          <p:cNvSpPr/>
          <p:nvPr/>
        </p:nvSpPr>
        <p:spPr>
          <a:xfrm>
            <a:off x="566928" y="273710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the hierarchy of controls?</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Hazard, population, and control: placing fixes on the hierarchy</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For each workplace dossier you are given, name the main hazard, state the population at risk, and choose where the strongest realistic intervention sits on the hierarchy of controls. Justify the placement in one sentence that says why a higher control beats relying on PPE or worker behaviour.</a:t>
            </a:r>
            <a:endParaRPr lang="en-US" sz="1500" dirty="0"/>
          </a:p>
        </p:txBody>
      </p:sp>
      <p:sp>
        <p:nvSpPr>
          <p:cNvPr id="8" name="Text 5"/>
          <p:cNvSpPr/>
          <p:nvPr/>
        </p:nvSpPr>
        <p:spPr>
          <a:xfrm>
            <a:off x="566928" y="309372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dossier and underline the exposure: what physical, chemical, biological, or organizational agent is causing harm.</a:t>
            </a:r>
            <a:endParaRPr lang="en-US" sz="1350" dirty="0"/>
          </a:p>
        </p:txBody>
      </p:sp>
      <p:sp>
        <p:nvSpPr>
          <p:cNvPr id="9" name="Text 6"/>
          <p:cNvSpPr/>
          <p:nvPr/>
        </p:nvSpPr>
        <p:spPr>
          <a:xfrm>
            <a:off x="566928" y="3651504"/>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the population at risk in specific terms (which workers, doing what task, how often exposed), not just 'employees'.</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130 Lesson 10 — Occupational Health and Worker Safety</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