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1: Conceptualizing Health Illness and Disease
Session focus: Settle what 'health' means, surface the models hiding in everyday usage, and start the move from vague words to measurable definitions. A substitute needs only this script.
How to use this deck: each slide shows what students see on the board; these speaker notes hold the timings, facilitator talking points, model answers, and answer keys. Students completed the Lesson 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WHO 1948 definition treats health as a positive, three-dimensional state issued by a global authority; its most contested feature is the demand for 'complete' well-being, which critics such as Huber et al. say is unattainable and should be replaced by a capacity-to-adapt definition.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Obesity] Complete a grid row for this excerpt: what kind of thing is obesity being treated as, what is the defining body, and what is one contested point with the party who contests it?
Solution: Kind of thing: defined as a state or condition of the body ('excessive fat accumulation') that is operationalised through a behaviour-independent measurement, BMI. Defining body: the World Health Organization. Contested point: the use of a single BMI cut-off of 30. Critics argue BMI is a population screening tool that misclassifies individuals because it cannot distinguish fat from muscle and ignores fat distribution, so a muscular athlete can be labelled obese while a person with high visceral fat at a 'normal' BMI is missed. Who contests it: many clinicians and exercise physiologists who favour waist circumference or body-composition measures, and fat-acceptance advocates who argue the threshold medicalises body size. A strong answer names BMI as the disputed feature and gives a concrete reason it misclassifies individuals; a weak answer just says 'people disagree about obesity'.
[Practice 2: Major depressive episode] Complete a grid row for this excerpt: what kind of thing is it being treated as, what is the defining body, and what is one contested point with the party who contests it?
Solution: Kind of thing: a syndrome, that is, a defined cluster of co-occurring symptoms (five of nine) within a set time window, rather than a single bodily lesion. Defining body: the American Psychiatric Association, via the DSM-5 (2013). Contested point: the cut-offs are categorical and arbitrary at the margin. Someone with four symptoms is not diagnosed while someone with five is, even though the underlying distress may be near-identical, and the two-week, five-symptom rule can pathologise normal grief. Who contests it: critics such as the proponents of dimensional models (and the US National Institute of Mental Health, which launched the Research Domain Criteria as an alternative), plus scholars who argued the DSM-5's narrowing of the bereavement exclusion medicalises ordinary mourning. A strong answer pins the dispute to the five-of-nine threshold or the grief boundary; a weak answer says only that 'depression is hard to define'.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 and read this week's milestone aloud.
  2. Students lock a single topic for the term and draft the definitions memo.
  3. Circulate and pressure-test scope: 'Is this narrow enough to follow through twelve different lenses?'
  4. Mini-conference prompt: 'Who are the main parties that define your topic, and where do they disagree?'
SOURCE: Use the term-project document (Part 2, Week 1) as the source of truth for the brief and rubric; it may be revised, so always work from the live document.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locked topic and one contested definition you found. Complete the Lesson 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Ask every student to post a one-line definition of 'health'.
  2. Read six or seven aloud and group them by what they emphasise (absence of disease, function, wellbeing, balance).
  3. Name the model implied by each cluster using the notes.
WHAT TO SURFACE (say this):
  - Absence-of-disease answers reflect the biomedical model; function answers reflect a functional or capability model; wellbeing answers reflect the WHO 'complete physical, mental and social wellbeing' definition.
  - The WHO definition is aspirational and criticised as unmeasurable (almost no one is 'completely' well).
  - The point: 'health' is contested, and how you define it decides who counts as healthy and what you measure.
Set-up: Open a shared board (or have students call out). No prep needed.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Card sort, pairs   |   Materials: A deck of short case cards (a person with controlled diabetes who runs marathons; a frail elder who reports being happy; a smoker with no symptoms; a deaf person who rejects 'cure' framing) and four model labels: biomedical, biopsychosocial, wellness, social/relational.
RUN IT:
  1. Pairs sort each case under the model that best captures whether the person is 'healthy'.
  2. Pairs find one case that two models judge differently and bring it to the room.
  3. Build the disagreements on the board.
FACILITATOR TALKING POINTS:
  - Biomedical: healthy means no diagnosable disease; the marathon-running diabetic may count as unhealthy.
  - Biopsychosocial and wellness: weigh function, mental state, and context; the happy frail elder may count as healthy.
  - Social/relational and disability-rights views: reject defining health as bodily normality; the deaf person is not 'unhealthy' for being deaf.
  - The disagreements are the lesson: the model you pick is a value choice, not a neutral fact.
Close: Students keep the case that split the models as an example for their definitions memo.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Drafting, pairs   |   Materials: A list of vague health words on a slide: wellness, fitness, obesity, 'normal', addiction.
RUN IT:
  1. Each pair picks one word and drafts a measurable definition (what exactly would you count, in whom, how).
  2. Pairs swap definitions and try to find a real person their partner's definition misclassifies.
  3. Two pairs share the misclassification they found.
FACILITATOR TALKING POINTS:
  - Operationalising means stating the variable, the threshold, and the instrument (for example obesity as BMI over 30, measured how, with what known errors).
  - Every threshold creates edge cases and misclassification (a muscular athlete with high BMI).
  - Definitions have consequences: they decide prevalence, who gets treated, and who pays.
Close: Students draft a first measurable definition they can reuse in the milestone.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Is there a single correct definition of health?
A. No. Different models serve different purposes; the biomedical model is useful for diagnosis, the social model for policy, the wellness model for prevention. The skill is choosing a definition that fits your question and stating it openly, which is what the milestone asks.
Q2. Why does it matter how we define a condition?
A. Because the definition sets the count. Widen the threshold for 'hypertension' and millions become patients overnight. Definitions drive prevalence, treatment, funding, and who is labelled. That is why we surface who defines a term and why.
Q3. Whose definition wins when experts and patients disagree?
A. Often there is no single winner; clinical, public-health, and lived-experience definitions each capture something. Naming the disagreement, rather than hiding it, is the honest move and is explicitly rewarded in the project.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of four short definition excerpts (provided below; nothing to search for). Each excerpt names a health construct, the body that issued the definition, the year, and the wording. A blank four-column grid is also provided: Construct | Defined as (disease / state / behaviour / syndrome) | Defining body | One contested point + who contests it.
WHAT GOOD WORK LOOKS LIKE:
Strong work fills every column: it pins down what kind of thing the construct is treated as (disease vs state vs behaviour vs syndrome), names the actual issuing body and year from the excerpt, and identifies a specific contested feature of the wording (a threshold, a word like 'complete', a symptom count) tied to a named party who contests it and a reason. Common errors to correct: giving a dictionary gloss with no issuing authority; writing 'some people disagree' without naming who or why; confusing the construct's name with its definition; and treating a measurement tool (BMI) as if it were the disease itself rather than a proxy. The four excerpts are real and verifiable (WHO 1948 Constitution; WHO obesity/BMI; DSM-5 major depressive episode; and the Huber et al. 2011 BMJ critique), so afterwards you can point students to the source documents.
Debrief: Land the rule in one line: every health construct is defined by some body, as some kind of thing, with at least one disputable choice baked into the wording, and naming that choice is what separates analysis from a dictionary lookup.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Conceptualizing Health Illness and Disease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Settle what 'health' means, surface the models hiding in everyday usage, and start the move from vague words to measurable definitions.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Definitions clinic: anatomy of a health construct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defining body and the year, taken straight from the excerpt; a definition with no issuing authority is weaker than one tied to the WHO, PHAC, or the DSM.</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one contested point: a specific feature of the wording that a named party disputes, and the reason they dispute it (for example that a threshold is arbitrary, or that the definition medicalises normal variation).</a:t>
            </a:r>
            <a:endParaRPr lang="en-US" sz="1350" dirty="0"/>
          </a:p>
        </p:txBody>
      </p:sp>
      <p:sp>
        <p:nvSpPr>
          <p:cNvPr id="8" name="Text 6"/>
          <p:cNvSpPr/>
          <p:nvPr/>
        </p:nvSpPr>
        <p:spPr>
          <a:xfrm>
            <a:off x="566928" y="345643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who contests it (a clinician group, an advocacy movement, a scholarly critic) rather than writing 'some people'.</a:t>
            </a:r>
            <a:endParaRPr lang="en-US" sz="1350" dirty="0"/>
          </a:p>
        </p:txBody>
      </p:sp>
      <p:sp>
        <p:nvSpPr>
          <p:cNvPr id="9" name="Text 7"/>
          <p:cNvSpPr/>
          <p:nvPr/>
        </p:nvSpPr>
        <p:spPr>
          <a:xfrm>
            <a:off x="566928" y="401421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Complete one row of the grid per excerpt, then mark which of the four definitions is the most contested and which is the most settled.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Parsing the WHO health definition</a:t>
            </a:r>
            <a:endParaRPr lang="en-US" sz="2400" dirty="0"/>
          </a:p>
        </p:txBody>
      </p:sp>
      <p:sp>
        <p:nvSpPr>
          <p:cNvPr id="7" name="Shape 4"/>
          <p:cNvSpPr/>
          <p:nvPr/>
        </p:nvSpPr>
        <p:spPr>
          <a:xfrm>
            <a:off x="566928" y="1316736"/>
            <a:ext cx="8138160" cy="1050544"/>
          </a:xfrm>
          <a:prstGeom prst="roundRect">
            <a:avLst>
              <a:gd name="adj" fmla="val 5222"/>
            </a:avLst>
          </a:prstGeom>
          <a:solidFill>
            <a:srgbClr val="E6F3F0"/>
          </a:solidFill>
          <a:ln/>
        </p:spPr>
      </p:sp>
      <p:sp>
        <p:nvSpPr>
          <p:cNvPr id="8" name="Shape 5"/>
          <p:cNvSpPr/>
          <p:nvPr/>
        </p:nvSpPr>
        <p:spPr>
          <a:xfrm>
            <a:off x="566928" y="1316736"/>
            <a:ext cx="64008" cy="1050544"/>
          </a:xfrm>
          <a:prstGeom prst="rect">
            <a:avLst/>
          </a:prstGeom>
          <a:solidFill>
            <a:srgbClr val="0B7B6B"/>
          </a:solidFill>
          <a:ln/>
        </p:spPr>
      </p:sp>
      <p:sp>
        <p:nvSpPr>
          <p:cNvPr id="9" name="Text 6"/>
          <p:cNvSpPr/>
          <p:nvPr/>
        </p:nvSpPr>
        <p:spPr>
          <a:xfrm>
            <a:off x="786384" y="1380744"/>
            <a:ext cx="7680960" cy="922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Excerpt: 'Health is a state of complete physical, mental and social well-being and not merely the absence of disease or infirmity.' Issued by the World Health Organization in the preamble to its Constitution, 1948. The wording has never been amended.</a:t>
            </a:r>
            <a:endParaRPr lang="en-US" sz="1250" dirty="0"/>
          </a:p>
        </p:txBody>
      </p:sp>
      <p:sp>
        <p:nvSpPr>
          <p:cNvPr id="10" name="Text 7"/>
          <p:cNvSpPr/>
          <p:nvPr/>
        </p:nvSpPr>
        <p:spPr>
          <a:xfrm>
            <a:off x="566928" y="25135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defining phrase is 'a state of complete ... well-being and not merely the absence of disease'. Health is therefore framed positively, as presence of well-being, not just absence of illness.</a:t>
            </a:r>
            <a:endParaRPr lang="en-US" sz="1250" dirty="0"/>
          </a:p>
        </p:txBody>
      </p:sp>
      <p:sp>
        <p:nvSpPr>
          <p:cNvPr id="11" name="Text 8"/>
          <p:cNvSpPr/>
          <p:nvPr/>
        </p:nvSpPr>
        <p:spPr>
          <a:xfrm>
            <a:off x="566928" y="32420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Kind of thing: a state of the whole person, not a disease and not a behaviour. It spans three dimensions at once: physical, mental, social.</a:t>
            </a:r>
            <a:endParaRPr lang="en-US" sz="1250" dirty="0"/>
          </a:p>
        </p:txBody>
      </p:sp>
      <p:sp>
        <p:nvSpPr>
          <p:cNvPr id="12" name="Text 9"/>
          <p:cNvSpPr/>
          <p:nvPr/>
        </p:nvSpPr>
        <p:spPr>
          <a:xfrm>
            <a:off x="566928" y="37673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Defining body and year: the World Health Organization, 1948, in its founding Constitution. That gives it strong institutional authority.</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Parsing the WHO health definition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Contested point: the word 'complete'. Critics argue that by this standard almost no one is ever healthy, because nearly everyone has some impairment, so the definition is unmeasurable and excludes people living well with chronic conditions.</a:t>
            </a:r>
            <a:endParaRPr lang="en-US" sz="1250" dirty="0"/>
          </a:p>
        </p:txBody>
      </p:sp>
      <p:sp>
        <p:nvSpPr>
          <p:cNvPr id="7" name="Text 5"/>
          <p:cNvSpPr/>
          <p:nvPr/>
        </p:nvSpPr>
        <p:spPr>
          <a:xfrm>
            <a:off x="566928" y="22484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Who contests it: Machteld Huber and colleagues (BMJ, 2011) proposed redefining health as 'the ability to adapt and self-manage', precisely to escape the 'complete' threshold.</a:t>
            </a:r>
            <a:endParaRPr lang="en-US" sz="1250" dirty="0"/>
          </a:p>
        </p:txBody>
      </p:sp>
      <p:sp>
        <p:nvSpPr>
          <p:cNvPr id="8" name="Text 6"/>
          <p:cNvSpPr/>
          <p:nvPr/>
        </p:nvSpPr>
        <p:spPr>
          <a:xfrm>
            <a:off x="566928" y="2976880"/>
            <a:ext cx="8138160" cy="1143000"/>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WHO 1948 definition treats health as a positive, three-dimensional state issued by a global authority; its most contested feature is the demand for 'complete' well-being, which critics such as Huber et al. say is unattainable and should be replaced by a capacity-to-adapt definition.</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Obesity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'Obesity is defined as abnormal or excessive fat accumulation that presents a risk to health. A body mass index (BMI) over 30 is used to classify obesity in adults.' Issued by the World Health Organization. BMI is calculated as weight in kilograms divided by height in metres squared.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Complete a grid row for this excerpt: what kind of thing is obesity being treated as, what is the defining body, and what is one contested point with the party who contests it?</a:t>
            </a:r>
            <a:endParaRPr lang="en-US" sz="1250" dirty="0"/>
          </a:p>
        </p:txBody>
      </p:sp>
      <p:sp>
        <p:nvSpPr>
          <p:cNvPr id="10" name="Shape 7"/>
          <p:cNvSpPr/>
          <p:nvPr/>
        </p:nvSpPr>
        <p:spPr>
          <a:xfrm>
            <a:off x="566928" y="3080512"/>
            <a:ext cx="8138160" cy="1786128"/>
          </a:xfrm>
          <a:prstGeom prst="roundRect">
            <a:avLst>
              <a:gd name="adj" fmla="val 2560"/>
            </a:avLst>
          </a:prstGeom>
          <a:solidFill>
            <a:srgbClr val="F4F7F6"/>
          </a:solidFill>
          <a:ln w="12700">
            <a:solidFill>
              <a:srgbClr val="E8ECEE"/>
            </a:solidFill>
            <a:prstDash val="solid"/>
          </a:ln>
        </p:spPr>
      </p:sp>
      <p:sp>
        <p:nvSpPr>
          <p:cNvPr id="11" name="Shape 8"/>
          <p:cNvSpPr/>
          <p:nvPr/>
        </p:nvSpPr>
        <p:spPr>
          <a:xfrm>
            <a:off x="566928" y="3080512"/>
            <a:ext cx="54864" cy="1786128"/>
          </a:xfrm>
          <a:prstGeom prst="rect">
            <a:avLst/>
          </a:prstGeom>
          <a:solidFill>
            <a:srgbClr val="0B7B6B"/>
          </a:solidFill>
          <a:ln/>
        </p:spPr>
      </p:sp>
      <p:sp>
        <p:nvSpPr>
          <p:cNvPr id="12" name="Text 9"/>
          <p:cNvSpPr/>
          <p:nvPr/>
        </p:nvSpPr>
        <p:spPr>
          <a:xfrm>
            <a:off x="749808" y="3153664"/>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Major depressive episode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'A major depressive episode requires five or more of nine symptoms (including depressed mood or loss of interest) present during the same two-week period, representing a change from previous functioning.' Issued in the American Psychiatric Association's Diagnostic and Statistical Manual (DSM-5, 2013).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Complete a grid row for this excerpt: what kind of thing is it being treated as, what is the defining body, and what is one contested point with the party who contests it?</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Who are the main parties that define your topic, and where do they disagree?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locked topic and one contested definition you found.</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0:12–0:46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0:46–0:58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0:58–1:08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1:08–1:48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1:48–2:38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2:38–2:43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among health, illness, disease, sickness, disability, and wellbeing as technical constructs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major models of health from Hippocratic humors through germ theory to social determinants and salutogenesis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central role of George Engel's 1977 biopsychosocial model</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WHO 1948 definition of health and articulate the principal critiques of it</a:t>
            </a:r>
            <a:endParaRPr lang="en-US" sz="1400" dirty="0"/>
          </a:p>
        </p:txBody>
      </p:sp>
      <p:sp>
        <p:nvSpPr>
          <p:cNvPr id="11" name="Text 8"/>
          <p:cNvSpPr/>
          <p:nvPr/>
        </p:nvSpPr>
        <p:spPr>
          <a:xfrm>
            <a:off x="566928" y="361289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Lalonde Report (1974), Alma-Ata Declaration (1978), and Ottawa Charter (1986) as turning points in modern health-promotion thinking</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Compare Western, Indigenous (Medicine Wheel), and Māori (Te Whare Tapa Whā) holistic models of health</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how 'health' is operationalized in modern population surveys (self-rated health on the CCHS)</a:t>
            </a:r>
            <a:endParaRPr lang="en-US" sz="1400" dirty="0"/>
          </a:p>
        </p:txBody>
      </p:sp>
      <p:sp>
        <p:nvSpPr>
          <p:cNvPr id="8"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a defensible working definition of health that you can apply to a research or policy question</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Define health in one line</a:t>
            </a:r>
            <a:endParaRPr lang="en-US" sz="2400" dirty="0"/>
          </a:p>
        </p:txBody>
      </p:sp>
      <p:sp>
        <p:nvSpPr>
          <p:cNvPr id="7" name="Shape 4"/>
          <p:cNvSpPr/>
          <p:nvPr/>
        </p:nvSpPr>
        <p:spPr>
          <a:xfrm>
            <a:off x="566928" y="1316736"/>
            <a:ext cx="8138160" cy="658368"/>
          </a:xfrm>
          <a:prstGeom prst="roundRect">
            <a:avLst>
              <a:gd name="adj" fmla="val 9722"/>
            </a:avLst>
          </a:prstGeom>
          <a:solidFill>
            <a:srgbClr val="E6F3F0"/>
          </a:solidFill>
          <a:ln/>
        </p:spPr>
      </p:sp>
      <p:sp>
        <p:nvSpPr>
          <p:cNvPr id="8" name="Shape 5"/>
          <p:cNvSpPr/>
          <p:nvPr/>
        </p:nvSpPr>
        <p:spPr>
          <a:xfrm>
            <a:off x="566928" y="1316736"/>
            <a:ext cx="73152" cy="658368"/>
          </a:xfrm>
          <a:prstGeom prst="rect">
            <a:avLst/>
          </a:prstGeom>
          <a:solidFill>
            <a:srgbClr val="0B7B6B"/>
          </a:solidFill>
          <a:ln/>
        </p:spPr>
      </p:sp>
      <p:sp>
        <p:nvSpPr>
          <p:cNvPr id="9" name="Text 6"/>
          <p:cNvSpPr/>
          <p:nvPr/>
        </p:nvSpPr>
        <p:spPr>
          <a:xfrm>
            <a:off x="822960" y="1362456"/>
            <a:ext cx="7635240" cy="566928"/>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 one line: what is health?</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Model card sort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Sort each case under a model of health, then find one person who is healthy under one model and unhealthy under another.</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Operationalise a slippery word</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Write a definition of your word that someone else could measure, then break your partner's definition with a real case.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there a single correct definition of health?</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does it matter how we define a condition?</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Whose definition wins when experts and patients disagree?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Definitions clinic: anatomy of a health construct</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excerpt, work out how the construct is being defined, what kind of thing it is being treated as, and who issued the definition. Then name one genuine contested point about the definition and the party who contests it, so that you can tell a settled definition from a disputed one.</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excerpt and underline the exact phrase that does the defining work (for example 'a state of complete physical, mental and social well-being').</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Classify what kind of thing the construct is being treated as: a disease (a bodily process), a state (a condition of the whole person), a behaviour (something a person does), or a syndrome (a cluster of co-occurring signs).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1 — Conceptualizing Health Illness and Disease</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